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0" r:id="rId4"/>
    <p:sldId id="268" r:id="rId5"/>
    <p:sldId id="258" r:id="rId6"/>
    <p:sldId id="261" r:id="rId7"/>
    <p:sldId id="262" r:id="rId8"/>
    <p:sldId id="263" r:id="rId9"/>
    <p:sldId id="273" r:id="rId10"/>
    <p:sldId id="265" r:id="rId11"/>
    <p:sldId id="264" r:id="rId12"/>
    <p:sldId id="267" r:id="rId13"/>
    <p:sldId id="272" r:id="rId14"/>
    <p:sldId id="294" r:id="rId15"/>
    <p:sldId id="295" r:id="rId16"/>
    <p:sldId id="296" r:id="rId17"/>
    <p:sldId id="297" r:id="rId18"/>
    <p:sldId id="298" r:id="rId19"/>
    <p:sldId id="300" r:id="rId20"/>
    <p:sldId id="301" r:id="rId21"/>
    <p:sldId id="302" r:id="rId22"/>
    <p:sldId id="303" r:id="rId23"/>
    <p:sldId id="269" r:id="rId24"/>
    <p:sldId id="270" r:id="rId25"/>
    <p:sldId id="304" r:id="rId26"/>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plotArea>
      <c:layout/>
      <c:pieChart>
        <c:varyColors val="1"/>
        <c:ser>
          <c:idx val="0"/>
          <c:order val="0"/>
          <c:dLbls>
            <c:txPr>
              <a:bodyPr/>
              <a:lstStyle/>
              <a:p>
                <a:pPr>
                  <a:defRPr sz="2000"/>
                </a:pPr>
                <a:endParaRPr lang="zh-CN"/>
              </a:p>
            </c:txPr>
            <c:showVal val="1"/>
            <c:showLeaderLines val="1"/>
          </c:dLbls>
          <c:cat>
            <c:strRef>
              <c:f>Sheet1!$J$5:$J$7</c:f>
              <c:strCache>
                <c:ptCount val="3"/>
                <c:pt idx="0">
                  <c:v>加工装配</c:v>
                </c:pt>
                <c:pt idx="1">
                  <c:v>材料</c:v>
                </c:pt>
                <c:pt idx="2">
                  <c:v>研发</c:v>
                </c:pt>
              </c:strCache>
            </c:strRef>
          </c:cat>
          <c:val>
            <c:numRef>
              <c:f>Sheet1!$K$5:$K$7</c:f>
              <c:numCache>
                <c:formatCode>0%</c:formatCode>
                <c:ptCount val="3"/>
                <c:pt idx="0">
                  <c:v>0.2</c:v>
                </c:pt>
                <c:pt idx="1">
                  <c:v>0.75000000000000022</c:v>
                </c:pt>
                <c:pt idx="2">
                  <c:v>0.05</c:v>
                </c:pt>
              </c:numCache>
            </c:numRef>
          </c:val>
        </c:ser>
        <c:firstSliceAng val="0"/>
      </c:pieChart>
    </c:plotArea>
    <c:plotVisOnly val="1"/>
  </c:chart>
  <c:spPr>
    <a:ln>
      <a:noFill/>
    </a:ln>
  </c:sp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plotArea>
      <c:layout/>
      <c:pieChart>
        <c:varyColors val="1"/>
        <c:ser>
          <c:idx val="0"/>
          <c:order val="0"/>
          <c:dLbls>
            <c:txPr>
              <a:bodyPr/>
              <a:lstStyle/>
              <a:p>
                <a:pPr>
                  <a:defRPr sz="2400"/>
                </a:pPr>
                <a:endParaRPr lang="zh-CN"/>
              </a:p>
            </c:txPr>
            <c:showVal val="1"/>
            <c:showLeaderLines val="1"/>
          </c:dLbls>
          <c:cat>
            <c:strRef>
              <c:f>Sheet1!$D$5:$D$7</c:f>
              <c:strCache>
                <c:ptCount val="3"/>
                <c:pt idx="0">
                  <c:v>加工装配</c:v>
                </c:pt>
                <c:pt idx="1">
                  <c:v>材料</c:v>
                </c:pt>
                <c:pt idx="2">
                  <c:v>研发</c:v>
                </c:pt>
              </c:strCache>
            </c:strRef>
          </c:cat>
          <c:val>
            <c:numRef>
              <c:f>Sheet1!$E$5:$E$7</c:f>
              <c:numCache>
                <c:formatCode>0%</c:formatCode>
                <c:ptCount val="3"/>
                <c:pt idx="0">
                  <c:v>0.3000000000000001</c:v>
                </c:pt>
                <c:pt idx="1">
                  <c:v>0.5</c:v>
                </c:pt>
                <c:pt idx="2">
                  <c:v>0.2</c:v>
                </c:pt>
              </c:numCache>
            </c:numRef>
          </c:val>
        </c:ser>
        <c:firstSliceAng val="0"/>
      </c:pieChart>
    </c:plotArea>
    <c:legend>
      <c:legendPos val="r"/>
      <c:layout/>
      <c:txPr>
        <a:bodyPr/>
        <a:lstStyle/>
        <a:p>
          <a:pPr>
            <a:defRPr sz="2000"/>
          </a:pPr>
          <a:endParaRPr lang="zh-CN"/>
        </a:p>
      </c:txPr>
    </c:legend>
    <c:plotVisOnly val="1"/>
  </c:chart>
  <c:spPr>
    <a:ln>
      <a:noFill/>
    </a:ln>
  </c:sp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FE9E4F2-0A0C-43DA-8557-5F95B00C8319}" type="datetimeFigureOut">
              <a:rPr lang="zh-CN" altLang="en-US" smtClean="0"/>
              <a:pPr/>
              <a:t>2013/8/15</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786C6DE2-EB65-4FE6-B12E-D1638DD4EC8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F27D7F-11BC-44AD-8CFB-93A97F3E86BB}" type="slidenum">
              <a:rPr lang="en-US" altLang="zh-CN"/>
              <a:pPr/>
              <a:t>3</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09786-FC2A-47F0-95D3-53FD13C35B99}" type="slidenum">
              <a:rPr lang="en-US" altLang="zh-CN"/>
              <a:pPr/>
              <a:t>6</a:t>
            </a:fld>
            <a:endParaRPr lang="en-US" altLang="zh-CN"/>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3ACC0-F02C-4B45-A5E6-E2E2F6CC98B6}" type="slidenum">
              <a:rPr lang="en-US" altLang="zh-CN"/>
              <a:pPr/>
              <a:t>7</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6D66B-1F47-4FD8-95FB-AF16649ECAFE}" type="slidenum">
              <a:rPr lang="en-US" altLang="zh-CN"/>
              <a:pPr/>
              <a:t>8</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 id"/>
          <p:cNvSpPr>
            <a:spLocks noGrp="1" noChangeArrowheads="1"/>
          </p:cNvSpPr>
          <p:nvPr>
            <p:ph type="ftr" sz="quarter" idx="4"/>
          </p:nvPr>
        </p:nvSpPr>
        <p:spPr>
          <a:ln/>
        </p:spPr>
        <p:txBody>
          <a:bodyPr/>
          <a:lstStyle/>
          <a:p>
            <a:r>
              <a:rPr lang="zh-CN" altLang="en-US"/>
              <a:t>0000</a:t>
            </a:r>
            <a:r>
              <a:rPr lang="en-US" altLang="zh-CN"/>
              <a:t>P1EYYMMDD.CHARGEXXXPR</a:t>
            </a:r>
          </a:p>
        </p:txBody>
      </p:sp>
      <p:sp>
        <p:nvSpPr>
          <p:cNvPr id="5" name="Rectangle 1031"/>
          <p:cNvSpPr>
            <a:spLocks noGrp="1" noChangeArrowheads="1"/>
          </p:cNvSpPr>
          <p:nvPr>
            <p:ph type="sldNum" sz="quarter" idx="5"/>
          </p:nvPr>
        </p:nvSpPr>
        <p:spPr>
          <a:ln/>
        </p:spPr>
        <p:txBody>
          <a:bodyPr/>
          <a:lstStyle/>
          <a:p>
            <a:fld id="{583C5129-784F-41BC-B965-AC0701D5BB16}" type="slidenum">
              <a:rPr lang="zh-CN" altLang="en-US"/>
              <a:pPr/>
              <a:t>19</a:t>
            </a:fld>
            <a:endParaRPr lang="en-US" altLang="zh-CN"/>
          </a:p>
        </p:txBody>
      </p:sp>
      <p:sp>
        <p:nvSpPr>
          <p:cNvPr id="224258" name="Rectangle 2"/>
          <p:cNvSpPr>
            <a:spLocks noGrp="1" noRot="1" noChangeAspect="1" noChangeArrowheads="1"/>
          </p:cNvSpPr>
          <p:nvPr>
            <p:ph type="sldImg"/>
          </p:nvPr>
        </p:nvSpPr>
        <p:spPr bwMode="auto">
          <a:xfrm>
            <a:off x="-1123950" y="2428875"/>
            <a:ext cx="10048875" cy="7537450"/>
          </a:xfrm>
          <a:prstGeom prst="rect">
            <a:avLst/>
          </a:prstGeom>
          <a:solidFill>
            <a:srgbClr val="FFFFFF"/>
          </a:solidFill>
          <a:ln>
            <a:solidFill>
              <a:srgbClr val="000000"/>
            </a:solidFill>
            <a:miter lim="800000"/>
            <a:headEnd/>
            <a:tailEnd/>
          </a:ln>
        </p:spPr>
      </p:sp>
      <p:sp>
        <p:nvSpPr>
          <p:cNvPr id="224259" name="Rectangle 3"/>
          <p:cNvSpPr>
            <a:spLocks noGrp="1" noChangeArrowheads="1"/>
          </p:cNvSpPr>
          <p:nvPr>
            <p:ph type="body" idx="1"/>
          </p:nvPr>
        </p:nvSpPr>
        <p:spPr bwMode="auto">
          <a:xfrm>
            <a:off x="1596206" y="937431"/>
            <a:ext cx="4685083" cy="392804"/>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descr="未标题-1 拷贝.gif"/>
          <p:cNvPicPr>
            <a:picLocks noChangeAspect="1"/>
          </p:cNvPicPr>
          <p:nvPr userDrawn="1"/>
        </p:nvPicPr>
        <p:blipFill>
          <a:blip r:embed="rId3" cstate="print"/>
          <a:stretch>
            <a:fillRect/>
          </a:stretch>
        </p:blipFill>
        <p:spPr>
          <a:xfrm>
            <a:off x="0" y="3543300"/>
            <a:ext cx="9144000" cy="3314700"/>
          </a:xfrm>
          <a:prstGeom prst="rect">
            <a:avLst/>
          </a:prstGeom>
        </p:spPr>
      </p:pic>
      <p:graphicFrame>
        <p:nvGraphicFramePr>
          <p:cNvPr id="1026" name="Object 2"/>
          <p:cNvGraphicFramePr>
            <a:graphicFrameLocks noChangeAspect="1"/>
          </p:cNvGraphicFramePr>
          <p:nvPr/>
        </p:nvGraphicFramePr>
        <p:xfrm>
          <a:off x="0" y="0"/>
          <a:ext cx="9144000" cy="2641600"/>
        </p:xfrm>
        <a:graphic>
          <a:graphicData uri="http://schemas.openxmlformats.org/presentationml/2006/ole">
            <p:oleObj spid="_x0000_s1026" name="Image" r:id="rId4" imgW="7428571" imgH="2146032" progId="">
              <p:embed/>
            </p:oleObj>
          </a:graphicData>
        </a:graphic>
      </p:graphicFrame>
      <p:sp>
        <p:nvSpPr>
          <p:cNvPr id="2" name="标题 1"/>
          <p:cNvSpPr>
            <a:spLocks noGrp="1"/>
          </p:cNvSpPr>
          <p:nvPr>
            <p:ph type="ctrTitle"/>
          </p:nvPr>
        </p:nvSpPr>
        <p:spPr>
          <a:xfrm>
            <a:off x="755576" y="1340768"/>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403648" y="285293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2123728" y="4725144"/>
            <a:ext cx="2133600" cy="365125"/>
          </a:xfrm>
          <a:prstGeom prst="rect">
            <a:avLst/>
          </a:prstGeom>
        </p:spPr>
        <p:txBody>
          <a:bodyPr/>
          <a:lstStyle/>
          <a:p>
            <a:fld id="{AF469BD0-CC70-4B80-B033-B14D62B3CD6B}" type="datetimeFigureOut">
              <a:rPr lang="zh-CN" altLang="en-US" smtClean="0"/>
              <a:pPr/>
              <a:t>2013/8/15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98679243-9626-4B81-9F6A-E4FE892A7E8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34"/>
          <p:cNvSpPr>
            <a:spLocks noChangeArrowheads="1"/>
          </p:cNvSpPr>
          <p:nvPr userDrawn="1"/>
        </p:nvSpPr>
        <p:spPr bwMode="gray">
          <a:xfrm>
            <a:off x="1475656" y="6453336"/>
            <a:ext cx="7668344" cy="404664"/>
          </a:xfrm>
          <a:prstGeom prst="rect">
            <a:avLst/>
          </a:prstGeom>
          <a:solidFill>
            <a:srgbClr val="FFC000"/>
          </a:solidFill>
          <a:ln w="9525">
            <a:noFill/>
            <a:miter lim="800000"/>
            <a:headEnd/>
            <a:tailEnd/>
          </a:ln>
          <a:effectLst/>
        </p:spPr>
        <p:txBody>
          <a:bodyPr wrap="none" anchor="ctr"/>
          <a:lstStyle/>
          <a:p>
            <a:endParaRPr lang="zh-CN" altLang="en-US"/>
          </a:p>
        </p:txBody>
      </p:sp>
      <p:sp>
        <p:nvSpPr>
          <p:cNvPr id="8" name="Freeform 44"/>
          <p:cNvSpPr>
            <a:spLocks/>
          </p:cNvSpPr>
          <p:nvPr userDrawn="1"/>
        </p:nvSpPr>
        <p:spPr bwMode="ltGray">
          <a:xfrm>
            <a:off x="0" y="0"/>
            <a:ext cx="9144000" cy="1743076"/>
          </a:xfrm>
          <a:custGeom>
            <a:avLst/>
            <a:gdLst/>
            <a:ahLst/>
            <a:cxnLst>
              <a:cxn ang="0">
                <a:pos x="0" y="0"/>
              </a:cxn>
              <a:cxn ang="0">
                <a:pos x="0" y="619"/>
              </a:cxn>
              <a:cxn ang="0">
                <a:pos x="2633" y="495"/>
              </a:cxn>
              <a:cxn ang="0">
                <a:pos x="5760" y="1098"/>
              </a:cxn>
              <a:cxn ang="0">
                <a:pos x="5760" y="1"/>
              </a:cxn>
              <a:cxn ang="0">
                <a:pos x="0" y="0"/>
              </a:cxn>
            </a:cxnLst>
            <a:rect l="0" t="0" r="r" b="b"/>
            <a:pathLst>
              <a:path w="5760" h="1098">
                <a:moveTo>
                  <a:pt x="0" y="0"/>
                </a:moveTo>
                <a:lnTo>
                  <a:pt x="0" y="619"/>
                </a:lnTo>
                <a:cubicBezTo>
                  <a:pt x="420" y="536"/>
                  <a:pt x="2221" y="477"/>
                  <a:pt x="2633" y="495"/>
                </a:cubicBezTo>
                <a:cubicBezTo>
                  <a:pt x="3045" y="513"/>
                  <a:pt x="4699" y="513"/>
                  <a:pt x="5760" y="1098"/>
                </a:cubicBezTo>
                <a:lnTo>
                  <a:pt x="5760" y="1"/>
                </a:lnTo>
                <a:lnTo>
                  <a:pt x="0" y="0"/>
                </a:lnTo>
                <a:close/>
              </a:path>
            </a:pathLst>
          </a:custGeom>
          <a:gradFill rotWithShape="1">
            <a:gsLst>
              <a:gs pos="0">
                <a:schemeClr val="hlink"/>
              </a:gs>
              <a:gs pos="100000">
                <a:schemeClr val="hlink">
                  <a:gamma/>
                  <a:shade val="63529"/>
                  <a:invGamma/>
                </a:schemeClr>
              </a:gs>
            </a:gsLst>
            <a:lin ang="0" scaled="1"/>
          </a:gradFill>
          <a:ln w="9525">
            <a:noFill/>
            <a:round/>
            <a:headEnd/>
            <a:tailEnd/>
          </a:ln>
          <a:effectLst/>
        </p:spPr>
        <p:txBody>
          <a:bodyPr/>
          <a:lstStyle/>
          <a:p>
            <a:endParaRPr lang="zh-CN" altLang="en-US"/>
          </a:p>
        </p:txBody>
      </p:sp>
      <p:sp>
        <p:nvSpPr>
          <p:cNvPr id="3" name="文本占位符 2"/>
          <p:cNvSpPr>
            <a:spLocks noGrp="1"/>
          </p:cNvSpPr>
          <p:nvPr>
            <p:ph type="body" idx="1"/>
          </p:nvPr>
        </p:nvSpPr>
        <p:spPr>
          <a:xfrm>
            <a:off x="457200" y="1412776"/>
            <a:ext cx="8229600" cy="471338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3"/>
          </p:nvPr>
        </p:nvSpPr>
        <p:spPr>
          <a:xfrm>
            <a:off x="7596336" y="6492875"/>
            <a:ext cx="1547664" cy="365125"/>
          </a:xfrm>
          <a:prstGeom prst="rect">
            <a:avLst/>
          </a:prstGeom>
        </p:spPr>
        <p:txBody>
          <a:bodyPr vert="horz" lIns="91440" tIns="45720" rIns="91440" bIns="45720" rtlCol="0" anchor="ctr"/>
          <a:lstStyle>
            <a:lvl1pPr algn="ctr">
              <a:defRPr sz="1200">
                <a:solidFill>
                  <a:schemeClr val="bg1"/>
                </a:solidFill>
              </a:defRPr>
            </a:lvl1pPr>
          </a:lstStyle>
          <a:p>
            <a:r>
              <a:rPr lang="en-US" altLang="zh-CN" dirty="0" smtClean="0"/>
              <a:t>www.varicut.com</a:t>
            </a:r>
            <a:endParaRPr lang="zh-CN" altLang="en-US" dirty="0"/>
          </a:p>
        </p:txBody>
      </p:sp>
      <p:sp>
        <p:nvSpPr>
          <p:cNvPr id="7" name="Freeform 35" descr="sky"/>
          <p:cNvSpPr>
            <a:spLocks/>
          </p:cNvSpPr>
          <p:nvPr userDrawn="1"/>
        </p:nvSpPr>
        <p:spPr bwMode="gray">
          <a:xfrm>
            <a:off x="0" y="-1588"/>
            <a:ext cx="9158288" cy="1350963"/>
          </a:xfrm>
          <a:custGeom>
            <a:avLst/>
            <a:gdLst/>
            <a:ahLst/>
            <a:cxnLst>
              <a:cxn ang="0">
                <a:pos x="0" y="0"/>
              </a:cxn>
              <a:cxn ang="0">
                <a:pos x="0" y="732"/>
              </a:cxn>
              <a:cxn ang="0">
                <a:pos x="2277" y="476"/>
              </a:cxn>
              <a:cxn ang="0">
                <a:pos x="5769" y="851"/>
              </a:cxn>
              <a:cxn ang="0">
                <a:pos x="5768" y="1"/>
              </a:cxn>
              <a:cxn ang="0">
                <a:pos x="0" y="0"/>
              </a:cxn>
            </a:cxnLst>
            <a:rect l="0" t="0" r="r" b="b"/>
            <a:pathLst>
              <a:path w="5769" h="851">
                <a:moveTo>
                  <a:pt x="0" y="0"/>
                </a:moveTo>
                <a:lnTo>
                  <a:pt x="0" y="732"/>
                </a:lnTo>
                <a:cubicBezTo>
                  <a:pt x="72" y="726"/>
                  <a:pt x="896" y="522"/>
                  <a:pt x="2277" y="476"/>
                </a:cubicBezTo>
                <a:cubicBezTo>
                  <a:pt x="3658" y="430"/>
                  <a:pt x="5102" y="568"/>
                  <a:pt x="5769" y="851"/>
                </a:cubicBezTo>
                <a:lnTo>
                  <a:pt x="5768" y="1"/>
                </a:lnTo>
                <a:lnTo>
                  <a:pt x="0" y="0"/>
                </a:lnTo>
                <a:close/>
              </a:path>
            </a:pathLst>
          </a:custGeom>
          <a:blipFill dpi="0" rotWithShape="1">
            <a:blip r:embed="rId13" cstate="print"/>
            <a:srcRect/>
            <a:stretch>
              <a:fillRect/>
            </a:stretch>
          </a:blipFill>
          <a:ln w="9525">
            <a:noFill/>
            <a:round/>
            <a:headEnd/>
            <a:tailEnd/>
          </a:ln>
          <a:effectLst/>
        </p:spPr>
        <p:txBody>
          <a:bodyPr/>
          <a:lstStyle/>
          <a:p>
            <a:endParaRPr lang="zh-CN" altLang="en-US"/>
          </a:p>
        </p:txBody>
      </p:sp>
      <p:sp>
        <p:nvSpPr>
          <p:cNvPr id="2" name="标题占位符 1"/>
          <p:cNvSpPr>
            <a:spLocks noGrp="1"/>
          </p:cNvSpPr>
          <p:nvPr>
            <p:ph type="title"/>
          </p:nvPr>
        </p:nvSpPr>
        <p:spPr>
          <a:xfrm>
            <a:off x="467544" y="0"/>
            <a:ext cx="8229600" cy="76470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pic>
        <p:nvPicPr>
          <p:cNvPr id="19" name="图片 18" descr="varicut.gif"/>
          <p:cNvPicPr>
            <a:picLocks noChangeAspect="1"/>
          </p:cNvPicPr>
          <p:nvPr userDrawn="1"/>
        </p:nvPicPr>
        <p:blipFill>
          <a:blip r:embed="rId14" cstate="print"/>
          <a:stretch>
            <a:fillRect/>
          </a:stretch>
        </p:blipFill>
        <p:spPr>
          <a:xfrm>
            <a:off x="0" y="6453336"/>
            <a:ext cx="1700553" cy="4046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tx1"/>
          </a:solidFill>
          <a:latin typeface="隶书" pitchFamily="49" charset="-122"/>
          <a:ea typeface="隶书"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35.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49.jpeg"/><Relationship Id="rId4" Type="http://schemas.openxmlformats.org/officeDocument/2006/relationships/image" Target="../media/image53.png"/><Relationship Id="rId9"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9.jpeg"/><Relationship Id="rId4" Type="http://schemas.openxmlformats.org/officeDocument/2006/relationships/image" Target="../media/image62.jpe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jpe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47.jpe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21.jpeg"/><Relationship Id="rId16"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包装集成解决方案</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副标题 2"/>
          <p:cNvSpPr>
            <a:spLocks noGrp="1"/>
          </p:cNvSpPr>
          <p:nvPr>
            <p:ph type="subTitle" idx="1"/>
          </p:nvPr>
        </p:nvSpPr>
        <p:spPr>
          <a:xfrm>
            <a:off x="1403648" y="3212976"/>
            <a:ext cx="6400800" cy="1392560"/>
          </a:xfrm>
        </p:spPr>
        <p:txBody>
          <a:bodyPr>
            <a:normAutofit/>
          </a:bodyPr>
          <a:lstStyle/>
          <a:p>
            <a:r>
              <a:rPr lang="zh-CN" altLang="en-US" sz="2400" dirty="0" smtClean="0">
                <a:solidFill>
                  <a:srgbClr val="002060"/>
                </a:solidFill>
                <a:latin typeface="黑体" pitchFamily="49" charset="-122"/>
                <a:ea typeface="黑体" pitchFamily="49" charset="-122"/>
              </a:rPr>
              <a:t>上海威侃电子材料有限公司</a:t>
            </a:r>
            <a:endParaRPr lang="zh-CN" altLang="en-US" sz="2400" dirty="0">
              <a:solidFill>
                <a:srgbClr val="00206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包装集成解决方案</a:t>
            </a:r>
            <a:endParaRPr lang="zh-CN" altLang="en-US" dirty="0"/>
          </a:p>
        </p:txBody>
      </p:sp>
      <p:grpSp>
        <p:nvGrpSpPr>
          <p:cNvPr id="3" name="Group 33"/>
          <p:cNvGrpSpPr>
            <a:grpSpLocks/>
          </p:cNvGrpSpPr>
          <p:nvPr/>
        </p:nvGrpSpPr>
        <p:grpSpPr bwMode="auto">
          <a:xfrm>
            <a:off x="1066800" y="2492896"/>
            <a:ext cx="7213600" cy="3917950"/>
            <a:chOff x="672" y="1392"/>
            <a:chExt cx="4544" cy="2468"/>
          </a:xfrm>
        </p:grpSpPr>
        <p:sp>
          <p:nvSpPr>
            <p:cNvPr id="44" name="AutoShape 3"/>
            <p:cNvSpPr>
              <a:spLocks noChangeArrowheads="1"/>
            </p:cNvSpPr>
            <p:nvPr/>
          </p:nvSpPr>
          <p:spPr bwMode="gray">
            <a:xfrm>
              <a:off x="1200" y="1392"/>
              <a:ext cx="3484" cy="1728"/>
            </a:xfrm>
            <a:prstGeom prst="upArrow">
              <a:avLst>
                <a:gd name="adj1" fmla="val 57824"/>
                <a:gd name="adj2" fmla="val 57624"/>
              </a:avLst>
            </a:prstGeom>
            <a:gradFill rotWithShape="1">
              <a:gsLst>
                <a:gs pos="0">
                  <a:schemeClr val="bg2"/>
                </a:gs>
                <a:gs pos="100000">
                  <a:schemeClr val="bg2">
                    <a:gamma/>
                    <a:tint val="0"/>
                    <a:invGamma/>
                  </a:schemeClr>
                </a:gs>
              </a:gsLst>
              <a:lin ang="5400000" scaled="1"/>
            </a:gradFill>
            <a:ln w="9525" algn="ctr">
              <a:noFill/>
              <a:miter lim="800000"/>
              <a:headEnd/>
              <a:tailEnd/>
            </a:ln>
            <a:effectLst/>
          </p:spPr>
          <p:txBody>
            <a:bodyPr wrap="none" anchor="ctr"/>
            <a:lstStyle/>
            <a:p>
              <a:endParaRPr lang="zh-CN" altLang="en-US"/>
            </a:p>
          </p:txBody>
        </p:sp>
        <p:grpSp>
          <p:nvGrpSpPr>
            <p:cNvPr id="4" name="Group 29"/>
            <p:cNvGrpSpPr>
              <a:grpSpLocks/>
            </p:cNvGrpSpPr>
            <p:nvPr/>
          </p:nvGrpSpPr>
          <p:grpSpPr bwMode="auto">
            <a:xfrm>
              <a:off x="672" y="3363"/>
              <a:ext cx="760" cy="462"/>
              <a:chOff x="672" y="3363"/>
              <a:chExt cx="760" cy="462"/>
            </a:xfrm>
          </p:grpSpPr>
          <p:sp>
            <p:nvSpPr>
              <p:cNvPr id="71" name="Text Box 10"/>
              <p:cNvSpPr txBox="1">
                <a:spLocks noChangeArrowheads="1"/>
              </p:cNvSpPr>
              <p:nvPr/>
            </p:nvSpPr>
            <p:spPr bwMode="gray">
              <a:xfrm>
                <a:off x="839" y="3363"/>
                <a:ext cx="442" cy="252"/>
              </a:xfrm>
              <a:prstGeom prst="rect">
                <a:avLst/>
              </a:prstGeom>
              <a:noFill/>
              <a:ln w="9525">
                <a:noFill/>
                <a:miter lim="800000"/>
                <a:headEnd/>
                <a:tailEnd/>
              </a:ln>
              <a:effectLst/>
            </p:spPr>
            <p:txBody>
              <a:bodyPr wrap="none">
                <a:spAutoFit/>
              </a:bodyPr>
              <a:lstStyle/>
              <a:p>
                <a:pPr algn="ctr" eaLnBrk="0" hangingPunct="0"/>
                <a:r>
                  <a:rPr lang="zh-CN" altLang="en-US" sz="2000" b="1" dirty="0" smtClean="0">
                    <a:effectLst>
                      <a:outerShdw blurRad="38100" dist="38100" dir="2700000" algn="tl">
                        <a:srgbClr val="C0C0C0"/>
                      </a:outerShdw>
                    </a:effectLst>
                    <a:ea typeface="宋体" charset="-122"/>
                  </a:rPr>
                  <a:t>彩盒</a:t>
                </a:r>
                <a:endParaRPr lang="en-US" altLang="zh-CN" sz="2000" b="1" dirty="0">
                  <a:effectLst>
                    <a:outerShdw blurRad="38100" dist="38100" dir="2700000" algn="tl">
                      <a:srgbClr val="C0C0C0"/>
                    </a:outerShdw>
                  </a:effectLst>
                  <a:ea typeface="宋体" charset="-122"/>
                </a:endParaRPr>
              </a:p>
            </p:txBody>
          </p:sp>
          <p:sp>
            <p:nvSpPr>
              <p:cNvPr id="69" name="Oval 11"/>
              <p:cNvSpPr>
                <a:spLocks noChangeArrowheads="1"/>
              </p:cNvSpPr>
              <p:nvPr/>
            </p:nvSpPr>
            <p:spPr bwMode="gray">
              <a:xfrm>
                <a:off x="672" y="3580"/>
                <a:ext cx="760" cy="245"/>
              </a:xfrm>
              <a:prstGeom prst="ellipse">
                <a:avLst/>
              </a:prstGeom>
              <a:gradFill rotWithShape="1">
                <a:gsLst>
                  <a:gs pos="0">
                    <a:srgbClr val="CECECE"/>
                  </a:gs>
                  <a:gs pos="100000">
                    <a:srgbClr val="CECECE">
                      <a:gamma/>
                      <a:tint val="0"/>
                      <a:invGamma/>
                    </a:srgbClr>
                  </a:gs>
                </a:gsLst>
                <a:path path="shape">
                  <a:fillToRect l="50000" t="50000" r="50000" b="50000"/>
                </a:path>
              </a:gradFill>
              <a:ln w="9525" algn="ctr">
                <a:noFill/>
                <a:round/>
                <a:headEnd/>
                <a:tailEnd/>
              </a:ln>
              <a:effectLst/>
            </p:spPr>
            <p:txBody>
              <a:bodyPr wrap="none" anchor="ctr"/>
              <a:lstStyle/>
              <a:p>
                <a:endParaRPr lang="zh-CN" altLang="en-US"/>
              </a:p>
            </p:txBody>
          </p:sp>
        </p:grpSp>
        <p:grpSp>
          <p:nvGrpSpPr>
            <p:cNvPr id="7" name="Group 32"/>
            <p:cNvGrpSpPr>
              <a:grpSpLocks/>
            </p:cNvGrpSpPr>
            <p:nvPr/>
          </p:nvGrpSpPr>
          <p:grpSpPr bwMode="auto">
            <a:xfrm>
              <a:off x="4299" y="2560"/>
              <a:ext cx="917" cy="1286"/>
              <a:chOff x="4299" y="2560"/>
              <a:chExt cx="917" cy="1286"/>
            </a:xfrm>
          </p:grpSpPr>
          <p:grpSp>
            <p:nvGrpSpPr>
              <p:cNvPr id="20" name="Group 12"/>
              <p:cNvGrpSpPr>
                <a:grpSpLocks/>
              </p:cNvGrpSpPr>
              <p:nvPr/>
            </p:nvGrpSpPr>
            <p:grpSpPr bwMode="auto">
              <a:xfrm>
                <a:off x="4382" y="2560"/>
                <a:ext cx="740" cy="989"/>
                <a:chOff x="2532" y="1508"/>
                <a:chExt cx="888" cy="1181"/>
              </a:xfrm>
            </p:grpSpPr>
            <p:sp>
              <p:nvSpPr>
                <p:cNvPr id="67" name="Freeform 15"/>
                <p:cNvSpPr>
                  <a:spLocks/>
                </p:cNvSpPr>
                <p:nvPr/>
              </p:nvSpPr>
              <p:spPr bwMode="gray">
                <a:xfrm>
                  <a:off x="2532" y="1508"/>
                  <a:ext cx="888" cy="435"/>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w="0">
                  <a:noFill/>
                  <a:prstDash val="solid"/>
                  <a:round/>
                  <a:headEnd/>
                  <a:tailEnd/>
                </a:ln>
              </p:spPr>
              <p:txBody>
                <a:bodyPr/>
                <a:lstStyle/>
                <a:p>
                  <a:endParaRPr lang="zh-CN" altLang="en-US"/>
                </a:p>
              </p:txBody>
            </p:sp>
            <p:sp>
              <p:nvSpPr>
                <p:cNvPr id="65" name="Text Box 16"/>
                <p:cNvSpPr txBox="1">
                  <a:spLocks noChangeArrowheads="1"/>
                </p:cNvSpPr>
                <p:nvPr/>
              </p:nvSpPr>
              <p:spPr bwMode="gray">
                <a:xfrm>
                  <a:off x="2744" y="2388"/>
                  <a:ext cx="530" cy="301"/>
                </a:xfrm>
                <a:prstGeom prst="rect">
                  <a:avLst/>
                </a:prstGeom>
                <a:noFill/>
                <a:ln w="9525">
                  <a:noFill/>
                  <a:miter lim="800000"/>
                  <a:headEnd/>
                  <a:tailEnd/>
                </a:ln>
                <a:effectLst/>
              </p:spPr>
              <p:txBody>
                <a:bodyPr wrap="none">
                  <a:spAutoFit/>
                </a:bodyPr>
                <a:lstStyle/>
                <a:p>
                  <a:pPr algn="ctr" eaLnBrk="0" hangingPunct="0"/>
                  <a:r>
                    <a:rPr lang="zh-CN" altLang="en-US" sz="2000" b="1" dirty="0" smtClean="0">
                      <a:effectLst>
                        <a:outerShdw blurRad="38100" dist="38100" dir="2700000" algn="tl">
                          <a:srgbClr val="C0C0C0"/>
                        </a:outerShdw>
                      </a:effectLst>
                      <a:ea typeface="宋体" charset="-122"/>
                    </a:rPr>
                    <a:t>托盘</a:t>
                  </a:r>
                  <a:endParaRPr lang="en-US" altLang="zh-CN" sz="2000" b="1" dirty="0">
                    <a:effectLst>
                      <a:outerShdw blurRad="38100" dist="38100" dir="2700000" algn="tl">
                        <a:srgbClr val="C0C0C0"/>
                      </a:outerShdw>
                    </a:effectLst>
                    <a:ea typeface="宋体" charset="-122"/>
                  </a:endParaRPr>
                </a:p>
              </p:txBody>
            </p:sp>
          </p:grpSp>
          <p:sp>
            <p:nvSpPr>
              <p:cNvPr id="63" name="Oval 17"/>
              <p:cNvSpPr>
                <a:spLocks noChangeArrowheads="1"/>
              </p:cNvSpPr>
              <p:nvPr/>
            </p:nvSpPr>
            <p:spPr bwMode="gray">
              <a:xfrm>
                <a:off x="4299" y="3539"/>
                <a:ext cx="917" cy="307"/>
              </a:xfrm>
              <a:prstGeom prst="ellipse">
                <a:avLst/>
              </a:prstGeom>
              <a:gradFill rotWithShape="1">
                <a:gsLst>
                  <a:gs pos="0">
                    <a:srgbClr val="CECECE"/>
                  </a:gs>
                  <a:gs pos="100000">
                    <a:srgbClr val="CECECE">
                      <a:gamma/>
                      <a:tint val="0"/>
                      <a:invGamma/>
                    </a:srgbClr>
                  </a:gs>
                </a:gsLst>
                <a:path path="shape">
                  <a:fillToRect l="50000" t="50000" r="50000" b="50000"/>
                </a:path>
              </a:gradFill>
              <a:ln w="9525" algn="ctr">
                <a:noFill/>
                <a:round/>
                <a:headEnd/>
                <a:tailEnd/>
              </a:ln>
              <a:effectLst/>
            </p:spPr>
            <p:txBody>
              <a:bodyPr wrap="none" anchor="ctr"/>
              <a:lstStyle/>
              <a:p>
                <a:endParaRPr lang="zh-CN" altLang="en-US"/>
              </a:p>
            </p:txBody>
          </p:sp>
        </p:grpSp>
        <p:grpSp>
          <p:nvGrpSpPr>
            <p:cNvPr id="27" name="Group 30"/>
            <p:cNvGrpSpPr>
              <a:grpSpLocks/>
            </p:cNvGrpSpPr>
            <p:nvPr/>
          </p:nvGrpSpPr>
          <p:grpSpPr bwMode="auto">
            <a:xfrm>
              <a:off x="1837" y="3363"/>
              <a:ext cx="864" cy="479"/>
              <a:chOff x="1837" y="3363"/>
              <a:chExt cx="864" cy="479"/>
            </a:xfrm>
          </p:grpSpPr>
          <p:sp>
            <p:nvSpPr>
              <p:cNvPr id="58" name="Text Box 21"/>
              <p:cNvSpPr txBox="1">
                <a:spLocks noChangeArrowheads="1"/>
              </p:cNvSpPr>
              <p:nvPr/>
            </p:nvSpPr>
            <p:spPr bwMode="gray">
              <a:xfrm>
                <a:off x="1837" y="3363"/>
                <a:ext cx="864" cy="252"/>
              </a:xfrm>
              <a:prstGeom prst="rect">
                <a:avLst/>
              </a:prstGeom>
              <a:noFill/>
              <a:ln w="9525">
                <a:noFill/>
                <a:miter lim="800000"/>
                <a:headEnd/>
                <a:tailEnd/>
              </a:ln>
              <a:effectLst/>
            </p:spPr>
            <p:txBody>
              <a:bodyPr>
                <a:spAutoFit/>
              </a:bodyPr>
              <a:lstStyle/>
              <a:p>
                <a:pPr algn="ctr" eaLnBrk="0" hangingPunct="0"/>
                <a:r>
                  <a:rPr lang="zh-CN" altLang="en-US" sz="2000" b="1" dirty="0" smtClean="0">
                    <a:effectLst>
                      <a:outerShdw blurRad="38100" dist="38100" dir="2700000" algn="tl">
                        <a:srgbClr val="C0C0C0"/>
                      </a:outerShdw>
                    </a:effectLst>
                    <a:ea typeface="宋体" charset="-122"/>
                  </a:rPr>
                  <a:t>包装辅料</a:t>
                </a:r>
                <a:endParaRPr lang="en-US" altLang="zh-CN" sz="2000" b="1" dirty="0">
                  <a:effectLst>
                    <a:outerShdw blurRad="38100" dist="38100" dir="2700000" algn="tl">
                      <a:srgbClr val="C0C0C0"/>
                    </a:outerShdw>
                  </a:effectLst>
                  <a:ea typeface="宋体" charset="-122"/>
                </a:endParaRPr>
              </a:p>
            </p:txBody>
          </p:sp>
          <p:sp>
            <p:nvSpPr>
              <p:cNvPr id="59" name="Oval 22"/>
              <p:cNvSpPr>
                <a:spLocks noChangeArrowheads="1"/>
              </p:cNvSpPr>
              <p:nvPr/>
            </p:nvSpPr>
            <p:spPr bwMode="gray">
              <a:xfrm>
                <a:off x="1882" y="3579"/>
                <a:ext cx="816" cy="263"/>
              </a:xfrm>
              <a:prstGeom prst="ellipse">
                <a:avLst/>
              </a:prstGeom>
              <a:gradFill rotWithShape="1">
                <a:gsLst>
                  <a:gs pos="0">
                    <a:srgbClr val="CECECE"/>
                  </a:gs>
                  <a:gs pos="100000">
                    <a:srgbClr val="CECECE">
                      <a:gamma/>
                      <a:tint val="0"/>
                      <a:invGamma/>
                    </a:srgbClr>
                  </a:gs>
                </a:gsLst>
                <a:path path="shape">
                  <a:fillToRect l="50000" t="50000" r="50000" b="50000"/>
                </a:path>
              </a:gradFill>
              <a:ln w="9525" algn="ctr">
                <a:noFill/>
                <a:round/>
                <a:headEnd/>
                <a:tailEnd/>
              </a:ln>
              <a:effectLst/>
            </p:spPr>
            <p:txBody>
              <a:bodyPr wrap="none" anchor="ctr"/>
              <a:lstStyle/>
              <a:p>
                <a:endParaRPr lang="zh-CN" altLang="en-US"/>
              </a:p>
            </p:txBody>
          </p:sp>
        </p:grpSp>
        <p:grpSp>
          <p:nvGrpSpPr>
            <p:cNvPr id="45" name="Group 31"/>
            <p:cNvGrpSpPr>
              <a:grpSpLocks/>
            </p:cNvGrpSpPr>
            <p:nvPr/>
          </p:nvGrpSpPr>
          <p:grpSpPr bwMode="auto">
            <a:xfrm>
              <a:off x="3072" y="2560"/>
              <a:ext cx="916" cy="1300"/>
              <a:chOff x="3072" y="2560"/>
              <a:chExt cx="916" cy="1300"/>
            </a:xfrm>
          </p:grpSpPr>
          <p:grpSp>
            <p:nvGrpSpPr>
              <p:cNvPr id="46" name="Group 23"/>
              <p:cNvGrpSpPr>
                <a:grpSpLocks/>
              </p:cNvGrpSpPr>
              <p:nvPr/>
            </p:nvGrpSpPr>
            <p:grpSpPr bwMode="auto">
              <a:xfrm>
                <a:off x="3107" y="2560"/>
                <a:ext cx="864" cy="1034"/>
                <a:chOff x="3107" y="2560"/>
                <a:chExt cx="864" cy="1034"/>
              </a:xfrm>
            </p:grpSpPr>
            <p:sp>
              <p:nvSpPr>
                <p:cNvPr id="56" name="Freeform 26"/>
                <p:cNvSpPr>
                  <a:spLocks/>
                </p:cNvSpPr>
                <p:nvPr/>
              </p:nvSpPr>
              <p:spPr bwMode="gray">
                <a:xfrm>
                  <a:off x="3182" y="2560"/>
                  <a:ext cx="741" cy="362"/>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endParaRPr lang="zh-CN" altLang="en-US"/>
                </a:p>
              </p:txBody>
            </p:sp>
            <p:sp>
              <p:nvSpPr>
                <p:cNvPr id="54" name="Text Box 27"/>
                <p:cNvSpPr txBox="1">
                  <a:spLocks noChangeArrowheads="1"/>
                </p:cNvSpPr>
                <p:nvPr/>
              </p:nvSpPr>
              <p:spPr bwMode="gray">
                <a:xfrm>
                  <a:off x="3107" y="3342"/>
                  <a:ext cx="864" cy="252"/>
                </a:xfrm>
                <a:prstGeom prst="rect">
                  <a:avLst/>
                </a:prstGeom>
                <a:noFill/>
                <a:ln w="9525">
                  <a:noFill/>
                  <a:miter lim="800000"/>
                  <a:headEnd/>
                  <a:tailEnd/>
                </a:ln>
                <a:effectLst/>
              </p:spPr>
              <p:txBody>
                <a:bodyPr>
                  <a:spAutoFit/>
                </a:bodyPr>
                <a:lstStyle/>
                <a:p>
                  <a:pPr algn="ctr" eaLnBrk="0" hangingPunct="0"/>
                  <a:r>
                    <a:rPr lang="zh-CN" altLang="en-US" sz="2000" b="1" dirty="0" smtClean="0">
                      <a:effectLst>
                        <a:outerShdw blurRad="38100" dist="38100" dir="2700000" algn="tl">
                          <a:srgbClr val="C0C0C0"/>
                        </a:outerShdw>
                      </a:effectLst>
                      <a:ea typeface="宋体" charset="-122"/>
                    </a:rPr>
                    <a:t>纸箱</a:t>
                  </a:r>
                  <a:endParaRPr lang="en-US" altLang="zh-CN" sz="2000" b="1" dirty="0">
                    <a:effectLst>
                      <a:outerShdw blurRad="38100" dist="38100" dir="2700000" algn="tl">
                        <a:srgbClr val="C0C0C0"/>
                      </a:outerShdw>
                    </a:effectLst>
                    <a:ea typeface="宋体" charset="-122"/>
                  </a:endParaRPr>
                </a:p>
              </p:txBody>
            </p:sp>
          </p:grpSp>
          <p:sp>
            <p:nvSpPr>
              <p:cNvPr id="52" name="Oval 28"/>
              <p:cNvSpPr>
                <a:spLocks noChangeArrowheads="1"/>
              </p:cNvSpPr>
              <p:nvPr/>
            </p:nvSpPr>
            <p:spPr bwMode="gray">
              <a:xfrm>
                <a:off x="3072" y="3552"/>
                <a:ext cx="916" cy="308"/>
              </a:xfrm>
              <a:prstGeom prst="ellipse">
                <a:avLst/>
              </a:prstGeom>
              <a:gradFill rotWithShape="1">
                <a:gsLst>
                  <a:gs pos="0">
                    <a:srgbClr val="CECECE"/>
                  </a:gs>
                  <a:gs pos="100000">
                    <a:srgbClr val="CECECE">
                      <a:gamma/>
                      <a:tint val="0"/>
                      <a:invGamma/>
                    </a:srgbClr>
                  </a:gs>
                </a:gsLst>
                <a:path path="shape">
                  <a:fillToRect l="50000" t="50000" r="50000" b="50000"/>
                </a:path>
              </a:gradFill>
              <a:ln w="9525" algn="ctr">
                <a:noFill/>
                <a:round/>
                <a:headEnd/>
                <a:tailEnd/>
              </a:ln>
              <a:effectLst/>
            </p:spPr>
            <p:txBody>
              <a:bodyPr wrap="none" anchor="ctr"/>
              <a:lstStyle/>
              <a:p>
                <a:endParaRPr lang="zh-CN" altLang="en-US"/>
              </a:p>
            </p:txBody>
          </p:sp>
        </p:grpSp>
      </p:grpSp>
      <p:grpSp>
        <p:nvGrpSpPr>
          <p:cNvPr id="68" name="组合 67"/>
          <p:cNvGrpSpPr/>
          <p:nvPr/>
        </p:nvGrpSpPr>
        <p:grpSpPr>
          <a:xfrm>
            <a:off x="1259632" y="1556792"/>
            <a:ext cx="6696744" cy="1800200"/>
            <a:chOff x="1259632" y="1556792"/>
            <a:chExt cx="6696744" cy="1800200"/>
          </a:xfrm>
        </p:grpSpPr>
        <p:sp>
          <p:nvSpPr>
            <p:cNvPr id="70" name="矩形 69"/>
            <p:cNvSpPr/>
            <p:nvPr/>
          </p:nvSpPr>
          <p:spPr>
            <a:xfrm>
              <a:off x="1331640" y="1628800"/>
              <a:ext cx="1728192" cy="129614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779912" y="1628800"/>
              <a:ext cx="1728192" cy="129614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228184" y="1628800"/>
              <a:ext cx="1728192" cy="129614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6" name="图片 75" descr="0080240069.jpg"/>
            <p:cNvPicPr>
              <a:picLocks noChangeAspect="1"/>
            </p:cNvPicPr>
            <p:nvPr/>
          </p:nvPicPr>
          <p:blipFill>
            <a:blip r:embed="rId2" cstate="print"/>
            <a:stretch>
              <a:fillRect/>
            </a:stretch>
          </p:blipFill>
          <p:spPr>
            <a:xfrm>
              <a:off x="3707904" y="1556792"/>
              <a:ext cx="1728192" cy="1296144"/>
            </a:xfrm>
            <a:prstGeom prst="rect">
              <a:avLst/>
            </a:prstGeom>
          </p:spPr>
        </p:pic>
        <p:pic>
          <p:nvPicPr>
            <p:cNvPr id="77" name="图片 76" descr="201105131157111515.jpg"/>
            <p:cNvPicPr>
              <a:picLocks noChangeAspect="1"/>
            </p:cNvPicPr>
            <p:nvPr/>
          </p:nvPicPr>
          <p:blipFill>
            <a:blip r:embed="rId3" cstate="print"/>
            <a:stretch>
              <a:fillRect/>
            </a:stretch>
          </p:blipFill>
          <p:spPr>
            <a:xfrm>
              <a:off x="1259632" y="1556792"/>
              <a:ext cx="1728192" cy="1296144"/>
            </a:xfrm>
            <a:prstGeom prst="rect">
              <a:avLst/>
            </a:prstGeom>
          </p:spPr>
        </p:pic>
        <p:sp>
          <p:nvSpPr>
            <p:cNvPr id="78" name="Text Box 38"/>
            <p:cNvSpPr txBox="1">
              <a:spLocks noChangeArrowheads="1"/>
            </p:cNvSpPr>
            <p:nvPr/>
          </p:nvSpPr>
          <p:spPr bwMode="gray">
            <a:xfrm>
              <a:off x="1259632" y="2956882"/>
              <a:ext cx="1656184" cy="400110"/>
            </a:xfrm>
            <a:prstGeom prst="rect">
              <a:avLst/>
            </a:prstGeom>
            <a:noFill/>
            <a:ln w="9525" algn="ctr">
              <a:noFill/>
              <a:miter lim="800000"/>
              <a:headEnd/>
              <a:tailEnd/>
            </a:ln>
            <a:effectLst/>
          </p:spPr>
          <p:txBody>
            <a:bodyPr wrap="square">
              <a:spAutoFit/>
            </a:bodyPr>
            <a:lstStyle/>
            <a:p>
              <a:pPr algn="ctr" eaLnBrk="0" hangingPunct="0"/>
              <a:r>
                <a:rPr lang="zh-CN" altLang="en-US" sz="2000" dirty="0" smtClean="0">
                  <a:solidFill>
                    <a:srgbClr val="000000"/>
                  </a:solidFill>
                  <a:ea typeface="宋体" charset="-122"/>
                </a:rPr>
                <a:t>包装分析</a:t>
              </a:r>
              <a:endParaRPr lang="en-US" altLang="zh-CN" sz="2000" dirty="0">
                <a:solidFill>
                  <a:srgbClr val="000000"/>
                </a:solidFill>
                <a:ea typeface="宋体" charset="-122"/>
              </a:endParaRPr>
            </a:p>
          </p:txBody>
        </p:sp>
        <p:sp>
          <p:nvSpPr>
            <p:cNvPr id="79" name="Text Box 39"/>
            <p:cNvSpPr txBox="1">
              <a:spLocks noChangeArrowheads="1"/>
            </p:cNvSpPr>
            <p:nvPr/>
          </p:nvSpPr>
          <p:spPr bwMode="gray">
            <a:xfrm>
              <a:off x="3635896" y="2956882"/>
              <a:ext cx="1872208" cy="400110"/>
            </a:xfrm>
            <a:prstGeom prst="rect">
              <a:avLst/>
            </a:prstGeom>
            <a:noFill/>
            <a:ln w="9525" algn="ctr">
              <a:noFill/>
              <a:miter lim="800000"/>
              <a:headEnd/>
              <a:tailEnd/>
            </a:ln>
            <a:effectLst/>
          </p:spPr>
          <p:txBody>
            <a:bodyPr wrap="square">
              <a:spAutoFit/>
            </a:bodyPr>
            <a:lstStyle/>
            <a:p>
              <a:pPr algn="ctr" eaLnBrk="0" hangingPunct="0"/>
              <a:r>
                <a:rPr lang="zh-CN" altLang="en-US" sz="2000" dirty="0" smtClean="0">
                  <a:solidFill>
                    <a:srgbClr val="000000"/>
                  </a:solidFill>
                  <a:ea typeface="宋体" charset="-122"/>
                </a:rPr>
                <a:t>包装方案设计</a:t>
              </a:r>
              <a:endParaRPr lang="en-US" altLang="zh-CN" sz="2000" dirty="0">
                <a:solidFill>
                  <a:srgbClr val="000000"/>
                </a:solidFill>
                <a:ea typeface="宋体" charset="-122"/>
              </a:endParaRPr>
            </a:p>
          </p:txBody>
        </p:sp>
        <p:sp>
          <p:nvSpPr>
            <p:cNvPr id="80" name="Text Box 40"/>
            <p:cNvSpPr txBox="1">
              <a:spLocks noChangeArrowheads="1"/>
            </p:cNvSpPr>
            <p:nvPr/>
          </p:nvSpPr>
          <p:spPr bwMode="gray">
            <a:xfrm>
              <a:off x="6228184" y="2924944"/>
              <a:ext cx="1512168" cy="400110"/>
            </a:xfrm>
            <a:prstGeom prst="rect">
              <a:avLst/>
            </a:prstGeom>
            <a:noFill/>
            <a:ln w="9525" algn="ctr">
              <a:noFill/>
              <a:miter lim="800000"/>
              <a:headEnd/>
              <a:tailEnd/>
            </a:ln>
            <a:effectLst/>
          </p:spPr>
          <p:txBody>
            <a:bodyPr wrap="square">
              <a:spAutoFit/>
            </a:bodyPr>
            <a:lstStyle/>
            <a:p>
              <a:pPr algn="ctr" eaLnBrk="0" hangingPunct="0"/>
              <a:r>
                <a:rPr lang="en-US" altLang="zh-CN" sz="2000" dirty="0" smtClean="0">
                  <a:solidFill>
                    <a:srgbClr val="000000"/>
                  </a:solidFill>
                  <a:ea typeface="宋体" charset="-122"/>
                </a:rPr>
                <a:t>SMI</a:t>
              </a:r>
              <a:r>
                <a:rPr lang="zh-CN" altLang="en-US" sz="2000" dirty="0" smtClean="0">
                  <a:solidFill>
                    <a:srgbClr val="000000"/>
                  </a:solidFill>
                  <a:ea typeface="宋体" charset="-122"/>
                </a:rPr>
                <a:t>服务</a:t>
              </a:r>
              <a:endParaRPr lang="en-US" altLang="zh-CN" sz="2000" dirty="0">
                <a:solidFill>
                  <a:srgbClr val="000000"/>
                </a:solidFill>
                <a:ea typeface="宋体" charset="-122"/>
              </a:endParaRPr>
            </a:p>
          </p:txBody>
        </p:sp>
        <p:pic>
          <p:nvPicPr>
            <p:cNvPr id="81" name="图片 80" descr="5844689_152548651190_3.jpg"/>
            <p:cNvPicPr>
              <a:picLocks noChangeAspect="1"/>
            </p:cNvPicPr>
            <p:nvPr/>
          </p:nvPicPr>
          <p:blipFill>
            <a:blip r:embed="rId4" cstate="print"/>
            <a:stretch>
              <a:fillRect/>
            </a:stretch>
          </p:blipFill>
          <p:spPr>
            <a:xfrm>
              <a:off x="6156176" y="1556792"/>
              <a:ext cx="1743968" cy="1307976"/>
            </a:xfrm>
            <a:prstGeom prst="rect">
              <a:avLst/>
            </a:prstGeom>
          </p:spPr>
        </p:pic>
        <p:sp>
          <p:nvSpPr>
            <p:cNvPr id="82" name="AutoShape 6"/>
            <p:cNvSpPr>
              <a:spLocks noChangeArrowheads="1"/>
            </p:cNvSpPr>
            <p:nvPr/>
          </p:nvSpPr>
          <p:spPr bwMode="gray">
            <a:xfrm>
              <a:off x="3163838" y="1988840"/>
              <a:ext cx="400050" cy="449263"/>
            </a:xfrm>
            <a:prstGeom prst="chevron">
              <a:avLst>
                <a:gd name="adj" fmla="val 52514"/>
              </a:avLst>
            </a:prstGeom>
            <a:solidFill>
              <a:schemeClr val="accent1"/>
            </a:solidFill>
            <a:ln w="0" algn="ctr">
              <a:noFill/>
              <a:miter lim="800000"/>
              <a:headEnd/>
              <a:tailEnd/>
            </a:ln>
            <a:effectLst/>
          </p:spPr>
          <p:txBody>
            <a:bodyPr wrap="none" anchor="ctr"/>
            <a:lstStyle/>
            <a:p>
              <a:endParaRPr lang="zh-CN" altLang="en-US"/>
            </a:p>
          </p:txBody>
        </p:sp>
        <p:sp>
          <p:nvSpPr>
            <p:cNvPr id="83" name="AutoShape 6"/>
            <p:cNvSpPr>
              <a:spLocks noChangeArrowheads="1"/>
            </p:cNvSpPr>
            <p:nvPr/>
          </p:nvSpPr>
          <p:spPr bwMode="gray">
            <a:xfrm>
              <a:off x="5652120" y="1988840"/>
              <a:ext cx="400050" cy="449263"/>
            </a:xfrm>
            <a:prstGeom prst="chevron">
              <a:avLst>
                <a:gd name="adj" fmla="val 52514"/>
              </a:avLst>
            </a:prstGeom>
            <a:solidFill>
              <a:schemeClr val="accent1"/>
            </a:solidFill>
            <a:ln w="0" algn="ctr">
              <a:noFill/>
              <a:miter lim="800000"/>
              <a:headEnd/>
              <a:tailEnd/>
            </a:ln>
            <a:effectLst/>
          </p:spPr>
          <p:txBody>
            <a:bodyPr wrap="none" anchor="ctr"/>
            <a:lstStyle/>
            <a:p>
              <a:endParaRPr lang="zh-CN" altLang="en-US"/>
            </a:p>
          </p:txBody>
        </p:sp>
      </p:grpSp>
      <p:pic>
        <p:nvPicPr>
          <p:cNvPr id="48" name="Picture 4" descr="纸箱 小"/>
          <p:cNvPicPr>
            <a:picLocks noChangeAspect="1" noChangeArrowheads="1"/>
          </p:cNvPicPr>
          <p:nvPr/>
        </p:nvPicPr>
        <p:blipFill>
          <a:blip r:embed="rId5" cstate="print"/>
          <a:srcRect/>
          <a:stretch>
            <a:fillRect/>
          </a:stretch>
        </p:blipFill>
        <p:spPr bwMode="auto">
          <a:xfrm>
            <a:off x="4788024" y="4365104"/>
            <a:ext cx="1783388" cy="1148160"/>
          </a:xfrm>
          <a:prstGeom prst="rect">
            <a:avLst/>
          </a:prstGeom>
          <a:noFill/>
        </p:spPr>
      </p:pic>
      <p:pic>
        <p:nvPicPr>
          <p:cNvPr id="50" name="Picture 5" descr="木托盘2"/>
          <p:cNvPicPr>
            <a:picLocks noChangeAspect="1" noChangeArrowheads="1"/>
          </p:cNvPicPr>
          <p:nvPr/>
        </p:nvPicPr>
        <p:blipFill>
          <a:blip r:embed="rId6" cstate="print"/>
          <a:srcRect/>
          <a:stretch>
            <a:fillRect/>
          </a:stretch>
        </p:blipFill>
        <p:spPr bwMode="auto">
          <a:xfrm>
            <a:off x="6732240" y="4365104"/>
            <a:ext cx="1979630" cy="1177280"/>
          </a:xfrm>
          <a:prstGeom prst="rect">
            <a:avLst/>
          </a:prstGeom>
          <a:noFill/>
        </p:spPr>
      </p:pic>
      <p:pic>
        <p:nvPicPr>
          <p:cNvPr id="51" name="图片 50" descr="IMG_0377.jpg"/>
          <p:cNvPicPr>
            <a:picLocks noChangeAspect="1"/>
          </p:cNvPicPr>
          <p:nvPr/>
        </p:nvPicPr>
        <p:blipFill>
          <a:blip r:embed="rId7" cstate="print"/>
          <a:stretch>
            <a:fillRect/>
          </a:stretch>
        </p:blipFill>
        <p:spPr>
          <a:xfrm>
            <a:off x="683568" y="4149080"/>
            <a:ext cx="1830998" cy="1487686"/>
          </a:xfrm>
          <a:prstGeom prst="rect">
            <a:avLst/>
          </a:prstGeom>
        </p:spPr>
      </p:pic>
      <p:pic>
        <p:nvPicPr>
          <p:cNvPr id="53" name="图片 52" descr="IMG_0381.jpg"/>
          <p:cNvPicPr>
            <a:picLocks noChangeAspect="1"/>
          </p:cNvPicPr>
          <p:nvPr/>
        </p:nvPicPr>
        <p:blipFill>
          <a:blip r:embed="rId8" cstate="print"/>
          <a:stretch>
            <a:fillRect/>
          </a:stretch>
        </p:blipFill>
        <p:spPr>
          <a:xfrm>
            <a:off x="2771800" y="4149080"/>
            <a:ext cx="1719594" cy="14401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包装集成解决方案</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2420888"/>
            <a:ext cx="1300127" cy="981596"/>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23528" y="3573016"/>
            <a:ext cx="1315864" cy="1039533"/>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1835696" y="1988840"/>
            <a:ext cx="1296144" cy="99479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1835696" y="3140967"/>
            <a:ext cx="1296144" cy="907301"/>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3347864" y="2420889"/>
            <a:ext cx="1239873" cy="936104"/>
          </a:xfrm>
          <a:prstGeom prst="rect">
            <a:avLst/>
          </a:prstGeom>
          <a:noFill/>
          <a:ln w="9525">
            <a:noFill/>
            <a:miter lim="800000"/>
            <a:headEnd/>
            <a:tailEnd/>
          </a:ln>
        </p:spPr>
      </p:pic>
      <p:pic>
        <p:nvPicPr>
          <p:cNvPr id="4105" name="Picture 9"/>
          <p:cNvPicPr>
            <a:picLocks noChangeAspect="1" noChangeArrowheads="1"/>
          </p:cNvPicPr>
          <p:nvPr/>
        </p:nvPicPr>
        <p:blipFill>
          <a:blip r:embed="rId7" cstate="print"/>
          <a:srcRect/>
          <a:stretch>
            <a:fillRect/>
          </a:stretch>
        </p:blipFill>
        <p:spPr bwMode="auto">
          <a:xfrm>
            <a:off x="3347864" y="3573016"/>
            <a:ext cx="1296144" cy="994791"/>
          </a:xfrm>
          <a:prstGeom prst="rect">
            <a:avLst/>
          </a:prstGeom>
          <a:noFill/>
          <a:ln w="9525">
            <a:noFill/>
            <a:miter lim="800000"/>
            <a:headEnd/>
            <a:tailEnd/>
          </a:ln>
        </p:spPr>
      </p:pic>
      <p:pic>
        <p:nvPicPr>
          <p:cNvPr id="4107" name="Picture 11"/>
          <p:cNvPicPr>
            <a:picLocks noChangeAspect="1" noChangeArrowheads="1"/>
          </p:cNvPicPr>
          <p:nvPr/>
        </p:nvPicPr>
        <p:blipFill>
          <a:blip r:embed="rId8" cstate="print"/>
          <a:srcRect/>
          <a:stretch>
            <a:fillRect/>
          </a:stretch>
        </p:blipFill>
        <p:spPr bwMode="auto">
          <a:xfrm>
            <a:off x="4716016" y="1988840"/>
            <a:ext cx="1329378" cy="1080120"/>
          </a:xfrm>
          <a:prstGeom prst="rect">
            <a:avLst/>
          </a:prstGeom>
          <a:noFill/>
          <a:ln w="9525">
            <a:noFill/>
            <a:miter lim="800000"/>
            <a:headEnd/>
            <a:tailEnd/>
          </a:ln>
        </p:spPr>
      </p:pic>
      <p:grpSp>
        <p:nvGrpSpPr>
          <p:cNvPr id="16" name="组合 15"/>
          <p:cNvGrpSpPr/>
          <p:nvPr/>
        </p:nvGrpSpPr>
        <p:grpSpPr>
          <a:xfrm>
            <a:off x="539552" y="5085184"/>
            <a:ext cx="806311" cy="792088"/>
            <a:chOff x="889675" y="4995874"/>
            <a:chExt cx="1039895" cy="923925"/>
          </a:xfrm>
        </p:grpSpPr>
        <p:sp>
          <p:nvSpPr>
            <p:cNvPr id="14" name="Rectangle 5"/>
            <p:cNvSpPr>
              <a:spLocks noChangeArrowheads="1"/>
            </p:cNvSpPr>
            <p:nvPr/>
          </p:nvSpPr>
          <p:spPr bwMode="gray">
            <a:xfrm rot="3419336">
              <a:off x="965957" y="4956187"/>
              <a:ext cx="923925" cy="1003300"/>
            </a:xfrm>
            <a:prstGeom prst="rect">
              <a:avLst/>
            </a:prstGeom>
            <a:gradFill rotWithShape="1">
              <a:gsLst>
                <a:gs pos="0">
                  <a:schemeClr val="accent1"/>
                </a:gs>
                <a:gs pos="100000">
                  <a:schemeClr val="accent1">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15" name="Text Box 6"/>
            <p:cNvSpPr txBox="1">
              <a:spLocks noChangeArrowheads="1"/>
            </p:cNvSpPr>
            <p:nvPr/>
          </p:nvSpPr>
          <p:spPr bwMode="gray">
            <a:xfrm>
              <a:off x="889675" y="5314962"/>
              <a:ext cx="1032038"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latin typeface="Arial" pitchFamily="34" charset="0"/>
                  <a:ea typeface="宋体" pitchFamily="2" charset="-122"/>
                </a:rPr>
                <a:t>包装内衬</a:t>
              </a:r>
              <a:endParaRPr lang="en-US" altLang="zh-CN" sz="1200" b="1" dirty="0">
                <a:solidFill>
                  <a:srgbClr val="FFFFFF"/>
                </a:solidFill>
                <a:effectLst/>
                <a:latin typeface="Arial" pitchFamily="34" charset="0"/>
                <a:ea typeface="宋体" pitchFamily="2" charset="-122"/>
              </a:endParaRPr>
            </a:p>
          </p:txBody>
        </p:sp>
      </p:grpSp>
      <p:grpSp>
        <p:nvGrpSpPr>
          <p:cNvPr id="19" name="组合 18"/>
          <p:cNvGrpSpPr/>
          <p:nvPr/>
        </p:nvGrpSpPr>
        <p:grpSpPr>
          <a:xfrm>
            <a:off x="1965486" y="4725144"/>
            <a:ext cx="806314" cy="792088"/>
            <a:chOff x="2770104" y="4213225"/>
            <a:chExt cx="1039897" cy="923925"/>
          </a:xfrm>
        </p:grpSpPr>
        <p:sp>
          <p:nvSpPr>
            <p:cNvPr id="17" name="Rectangle 7"/>
            <p:cNvSpPr>
              <a:spLocks noChangeArrowheads="1"/>
            </p:cNvSpPr>
            <p:nvPr/>
          </p:nvSpPr>
          <p:spPr bwMode="gray">
            <a:xfrm rot="3419336">
              <a:off x="2846388" y="4173538"/>
              <a:ext cx="923925" cy="1003300"/>
            </a:xfrm>
            <a:prstGeom prst="rect">
              <a:avLst/>
            </a:prstGeom>
            <a:gradFill rotWithShape="1">
              <a:gsLst>
                <a:gs pos="0">
                  <a:schemeClr val="accent2"/>
                </a:gs>
                <a:gs pos="100000">
                  <a:schemeClr val="accent2">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18" name="Text Box 8"/>
            <p:cNvSpPr txBox="1">
              <a:spLocks noChangeArrowheads="1"/>
            </p:cNvSpPr>
            <p:nvPr/>
          </p:nvSpPr>
          <p:spPr bwMode="gray">
            <a:xfrm>
              <a:off x="2770104" y="4532313"/>
              <a:ext cx="1032037"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effectLst/>
                  <a:latin typeface="Arial" pitchFamily="34" charset="0"/>
                  <a:ea typeface="宋体" pitchFamily="2" charset="-122"/>
                </a:rPr>
                <a:t>包装辅料</a:t>
              </a:r>
              <a:endParaRPr lang="en-US" altLang="zh-CN" sz="1200" b="1" dirty="0">
                <a:solidFill>
                  <a:srgbClr val="FFFFFF"/>
                </a:solidFill>
                <a:effectLst/>
                <a:latin typeface="Arial" pitchFamily="34" charset="0"/>
                <a:ea typeface="宋体" pitchFamily="2" charset="-122"/>
              </a:endParaRPr>
            </a:p>
          </p:txBody>
        </p:sp>
      </p:grpSp>
      <p:grpSp>
        <p:nvGrpSpPr>
          <p:cNvPr id="22" name="组合 21"/>
          <p:cNvGrpSpPr/>
          <p:nvPr/>
        </p:nvGrpSpPr>
        <p:grpSpPr>
          <a:xfrm>
            <a:off x="3477656" y="5085184"/>
            <a:ext cx="806312" cy="792088"/>
            <a:chOff x="4274050" y="4923866"/>
            <a:chExt cx="1039896" cy="923925"/>
          </a:xfrm>
        </p:grpSpPr>
        <p:sp>
          <p:nvSpPr>
            <p:cNvPr id="20" name="Rectangle 9"/>
            <p:cNvSpPr>
              <a:spLocks noChangeArrowheads="1"/>
            </p:cNvSpPr>
            <p:nvPr/>
          </p:nvSpPr>
          <p:spPr bwMode="gray">
            <a:xfrm rot="3419336">
              <a:off x="4350333" y="4884179"/>
              <a:ext cx="923925" cy="1003300"/>
            </a:xfrm>
            <a:prstGeom prst="rect">
              <a:avLst/>
            </a:prstGeom>
            <a:gradFill rotWithShape="1">
              <a:gsLst>
                <a:gs pos="0">
                  <a:schemeClr val="hlink"/>
                </a:gs>
                <a:gs pos="100000">
                  <a:schemeClr val="hlink">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21" name="Text Box 10"/>
            <p:cNvSpPr txBox="1">
              <a:spLocks noChangeArrowheads="1"/>
            </p:cNvSpPr>
            <p:nvPr/>
          </p:nvSpPr>
          <p:spPr bwMode="gray">
            <a:xfrm>
              <a:off x="4274050" y="5242954"/>
              <a:ext cx="1032038"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effectLst/>
                  <a:latin typeface="Arial" pitchFamily="34" charset="0"/>
                  <a:ea typeface="宋体" pitchFamily="2" charset="-122"/>
                </a:rPr>
                <a:t>完整包装</a:t>
              </a:r>
              <a:endParaRPr lang="en-US" altLang="zh-CN" sz="1200" b="1" dirty="0">
                <a:solidFill>
                  <a:srgbClr val="FFFFFF"/>
                </a:solidFill>
                <a:effectLst/>
                <a:latin typeface="Arial" pitchFamily="34" charset="0"/>
                <a:ea typeface="宋体" pitchFamily="2" charset="-122"/>
              </a:endParaRPr>
            </a:p>
          </p:txBody>
        </p:sp>
      </p:grpSp>
      <p:grpSp>
        <p:nvGrpSpPr>
          <p:cNvPr id="27" name="组合 26"/>
          <p:cNvGrpSpPr/>
          <p:nvPr/>
        </p:nvGrpSpPr>
        <p:grpSpPr>
          <a:xfrm>
            <a:off x="4860032" y="4725144"/>
            <a:ext cx="777936" cy="792088"/>
            <a:chOff x="7226301" y="1600200"/>
            <a:chExt cx="1003300" cy="923925"/>
          </a:xfrm>
        </p:grpSpPr>
        <p:sp>
          <p:nvSpPr>
            <p:cNvPr id="25" name="Rectangle 3"/>
            <p:cNvSpPr>
              <a:spLocks noChangeArrowheads="1"/>
            </p:cNvSpPr>
            <p:nvPr/>
          </p:nvSpPr>
          <p:spPr bwMode="gray">
            <a:xfrm rot="3419336">
              <a:off x="7265988" y="1560513"/>
              <a:ext cx="923925" cy="1003300"/>
            </a:xfrm>
            <a:prstGeom prst="rect">
              <a:avLst/>
            </a:prstGeom>
            <a:gradFill rotWithShape="1">
              <a:gsLst>
                <a:gs pos="0">
                  <a:schemeClr val="folHlink"/>
                </a:gs>
                <a:gs pos="100000">
                  <a:schemeClr val="folHlink">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26" name="Text Box 11"/>
            <p:cNvSpPr txBox="1">
              <a:spLocks noChangeArrowheads="1"/>
            </p:cNvSpPr>
            <p:nvPr/>
          </p:nvSpPr>
          <p:spPr bwMode="gray">
            <a:xfrm>
              <a:off x="7388174" y="1919288"/>
              <a:ext cx="635101"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effectLst/>
                  <a:latin typeface="Arial" pitchFamily="34" charset="0"/>
                  <a:ea typeface="宋体" pitchFamily="2" charset="-122"/>
                </a:rPr>
                <a:t>标签</a:t>
              </a:r>
              <a:endParaRPr lang="en-US" altLang="zh-CN" sz="1200" b="1" dirty="0">
                <a:solidFill>
                  <a:srgbClr val="FFFFFF"/>
                </a:solidFill>
                <a:effectLst/>
                <a:latin typeface="Arial" pitchFamily="34" charset="0"/>
                <a:ea typeface="宋体" pitchFamily="2" charset="-122"/>
              </a:endParaRPr>
            </a:p>
          </p:txBody>
        </p:sp>
      </p:grpSp>
      <p:grpSp>
        <p:nvGrpSpPr>
          <p:cNvPr id="28" name="组合 27"/>
          <p:cNvGrpSpPr/>
          <p:nvPr/>
        </p:nvGrpSpPr>
        <p:grpSpPr>
          <a:xfrm>
            <a:off x="6372200" y="5085184"/>
            <a:ext cx="806311" cy="792088"/>
            <a:chOff x="889676" y="4995874"/>
            <a:chExt cx="1039894" cy="923925"/>
          </a:xfrm>
        </p:grpSpPr>
        <p:sp>
          <p:nvSpPr>
            <p:cNvPr id="29" name="Rectangle 5"/>
            <p:cNvSpPr>
              <a:spLocks noChangeArrowheads="1"/>
            </p:cNvSpPr>
            <p:nvPr/>
          </p:nvSpPr>
          <p:spPr bwMode="gray">
            <a:xfrm rot="3419336">
              <a:off x="965957" y="4956187"/>
              <a:ext cx="923925" cy="1003300"/>
            </a:xfrm>
            <a:prstGeom prst="rect">
              <a:avLst/>
            </a:prstGeom>
            <a:gradFill rotWithShape="1">
              <a:gsLst>
                <a:gs pos="0">
                  <a:schemeClr val="accent1"/>
                </a:gs>
                <a:gs pos="100000">
                  <a:schemeClr val="accent1">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30" name="Text Box 6"/>
            <p:cNvSpPr txBox="1">
              <a:spLocks noChangeArrowheads="1"/>
            </p:cNvSpPr>
            <p:nvPr/>
          </p:nvSpPr>
          <p:spPr bwMode="gray">
            <a:xfrm>
              <a:off x="889676" y="5314962"/>
              <a:ext cx="1032038"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effectLst/>
                  <a:latin typeface="Arial" pitchFamily="34" charset="0"/>
                  <a:ea typeface="宋体" pitchFamily="2" charset="-122"/>
                </a:rPr>
                <a:t>瓦楞纸箱</a:t>
              </a:r>
              <a:endParaRPr lang="en-US" altLang="zh-CN" sz="1200" b="1" dirty="0">
                <a:solidFill>
                  <a:srgbClr val="FFFFFF"/>
                </a:solidFill>
                <a:effectLst/>
                <a:latin typeface="Arial" pitchFamily="34" charset="0"/>
                <a:ea typeface="宋体" pitchFamily="2" charset="-122"/>
              </a:endParaRPr>
            </a:p>
          </p:txBody>
        </p:sp>
      </p:grpSp>
      <p:grpSp>
        <p:nvGrpSpPr>
          <p:cNvPr id="31" name="组合 30"/>
          <p:cNvGrpSpPr/>
          <p:nvPr/>
        </p:nvGrpSpPr>
        <p:grpSpPr>
          <a:xfrm>
            <a:off x="7740352" y="4725144"/>
            <a:ext cx="806311" cy="792088"/>
            <a:chOff x="2770106" y="4213225"/>
            <a:chExt cx="1039895" cy="923925"/>
          </a:xfrm>
        </p:grpSpPr>
        <p:sp>
          <p:nvSpPr>
            <p:cNvPr id="32" name="Rectangle 7"/>
            <p:cNvSpPr>
              <a:spLocks noChangeArrowheads="1"/>
            </p:cNvSpPr>
            <p:nvPr/>
          </p:nvSpPr>
          <p:spPr bwMode="gray">
            <a:xfrm rot="3419336">
              <a:off x="2846388" y="4173538"/>
              <a:ext cx="923925" cy="1003300"/>
            </a:xfrm>
            <a:prstGeom prst="rect">
              <a:avLst/>
            </a:prstGeom>
            <a:gradFill rotWithShape="1">
              <a:gsLst>
                <a:gs pos="0">
                  <a:schemeClr val="accent2"/>
                </a:gs>
                <a:gs pos="100000">
                  <a:schemeClr val="accent2">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zh-CN" altLang="en-US"/>
            </a:p>
          </p:txBody>
        </p:sp>
        <p:sp>
          <p:nvSpPr>
            <p:cNvPr id="33" name="Text Box 8"/>
            <p:cNvSpPr txBox="1">
              <a:spLocks noChangeArrowheads="1"/>
            </p:cNvSpPr>
            <p:nvPr/>
          </p:nvSpPr>
          <p:spPr bwMode="gray">
            <a:xfrm>
              <a:off x="2770106" y="4532313"/>
              <a:ext cx="1032038" cy="323103"/>
            </a:xfrm>
            <a:prstGeom prst="rect">
              <a:avLst/>
            </a:prstGeom>
            <a:noFill/>
            <a:ln w="9525" algn="ctr">
              <a:noFill/>
              <a:miter lim="800000"/>
              <a:headEnd/>
              <a:tailEnd/>
            </a:ln>
            <a:effectLst/>
          </p:spPr>
          <p:txBody>
            <a:bodyPr wrap="none">
              <a:spAutoFit/>
            </a:bodyPr>
            <a:lstStyle/>
            <a:p>
              <a:pPr algn="ctr" eaLnBrk="0" hangingPunct="0"/>
              <a:r>
                <a:rPr lang="zh-CN" altLang="en-US" sz="1200" b="1" dirty="0" smtClean="0">
                  <a:solidFill>
                    <a:srgbClr val="FFFFFF"/>
                  </a:solidFill>
                  <a:effectLst/>
                  <a:latin typeface="Arial" pitchFamily="34" charset="0"/>
                  <a:ea typeface="宋体" pitchFamily="2" charset="-122"/>
                </a:rPr>
                <a:t>物流托盘</a:t>
              </a:r>
              <a:endParaRPr lang="en-US" altLang="zh-CN" sz="1200" b="1" dirty="0">
                <a:solidFill>
                  <a:srgbClr val="FFFFFF"/>
                </a:solidFill>
                <a:effectLst/>
                <a:latin typeface="Arial" pitchFamily="34" charset="0"/>
                <a:ea typeface="宋体" pitchFamily="2" charset="-122"/>
              </a:endParaRPr>
            </a:p>
          </p:txBody>
        </p:sp>
      </p:grpSp>
      <p:sp>
        <p:nvSpPr>
          <p:cNvPr id="35" name="Line 12"/>
          <p:cNvSpPr>
            <a:spLocks noChangeShapeType="1"/>
          </p:cNvSpPr>
          <p:nvPr/>
        </p:nvSpPr>
        <p:spPr bwMode="auto">
          <a:xfrm flipV="1">
            <a:off x="1691680" y="5301208"/>
            <a:ext cx="288032" cy="144016"/>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36" name="Line 12"/>
          <p:cNvSpPr>
            <a:spLocks noChangeShapeType="1"/>
          </p:cNvSpPr>
          <p:nvPr/>
        </p:nvSpPr>
        <p:spPr bwMode="auto">
          <a:xfrm flipV="1">
            <a:off x="4572000" y="5229200"/>
            <a:ext cx="288032" cy="144016"/>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37" name="Line 12"/>
          <p:cNvSpPr>
            <a:spLocks noChangeShapeType="1"/>
          </p:cNvSpPr>
          <p:nvPr/>
        </p:nvSpPr>
        <p:spPr bwMode="auto">
          <a:xfrm flipV="1">
            <a:off x="7452320" y="5229200"/>
            <a:ext cx="288032" cy="144016"/>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38" name="Line 12"/>
          <p:cNvSpPr>
            <a:spLocks noChangeShapeType="1"/>
          </p:cNvSpPr>
          <p:nvPr/>
        </p:nvSpPr>
        <p:spPr bwMode="auto">
          <a:xfrm>
            <a:off x="3059832" y="5445224"/>
            <a:ext cx="432048" cy="216024"/>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39" name="Line 12"/>
          <p:cNvSpPr>
            <a:spLocks noChangeShapeType="1"/>
          </p:cNvSpPr>
          <p:nvPr/>
        </p:nvSpPr>
        <p:spPr bwMode="auto">
          <a:xfrm>
            <a:off x="5868144" y="5517232"/>
            <a:ext cx="432048" cy="216024"/>
          </a:xfrm>
          <a:prstGeom prst="line">
            <a:avLst/>
          </a:prstGeom>
          <a:noFill/>
          <a:ln w="57150" cap="rnd">
            <a:solidFill>
              <a:srgbClr val="808080"/>
            </a:solidFill>
            <a:prstDash val="sysDot"/>
            <a:round/>
            <a:headEnd/>
            <a:tailEnd/>
          </a:ln>
          <a:effectLst/>
        </p:spPr>
        <p:txBody>
          <a:bodyPr wrap="none" anchor="ctr"/>
          <a:lstStyle/>
          <a:p>
            <a:endParaRPr lang="zh-CN" altLang="en-US"/>
          </a:p>
        </p:txBody>
      </p:sp>
      <p:pic>
        <p:nvPicPr>
          <p:cNvPr id="40" name="Picture 9" descr="产品图片"/>
          <p:cNvPicPr>
            <a:picLocks noChangeAspect="1" noChangeArrowheads="1"/>
          </p:cNvPicPr>
          <p:nvPr/>
        </p:nvPicPr>
        <p:blipFill>
          <a:blip r:embed="rId9" cstate="print">
            <a:clrChange>
              <a:clrFrom>
                <a:srgbClr val="FFFFFF"/>
              </a:clrFrom>
              <a:clrTo>
                <a:srgbClr val="FFFFFF">
                  <a:alpha val="0"/>
                </a:srgbClr>
              </a:clrTo>
            </a:clrChange>
          </a:blip>
          <a:srcRect t="5446" b="26216"/>
          <a:stretch>
            <a:fillRect/>
          </a:stretch>
        </p:blipFill>
        <p:spPr bwMode="auto">
          <a:xfrm>
            <a:off x="7740352" y="3429000"/>
            <a:ext cx="1159085" cy="792088"/>
          </a:xfrm>
          <a:prstGeom prst="rect">
            <a:avLst/>
          </a:prstGeom>
          <a:noFill/>
          <a:ln w="9525">
            <a:noFill/>
            <a:miter lim="800000"/>
            <a:headEnd/>
            <a:tailEnd/>
          </a:ln>
        </p:spPr>
      </p:pic>
      <p:pic>
        <p:nvPicPr>
          <p:cNvPr id="41" name="Picture 5" descr="木托盘2"/>
          <p:cNvPicPr>
            <a:picLocks noChangeAspect="1" noChangeArrowheads="1"/>
          </p:cNvPicPr>
          <p:nvPr/>
        </p:nvPicPr>
        <p:blipFill>
          <a:blip r:embed="rId10" cstate="print"/>
          <a:srcRect/>
          <a:stretch>
            <a:fillRect/>
          </a:stretch>
        </p:blipFill>
        <p:spPr bwMode="auto">
          <a:xfrm>
            <a:off x="7524328" y="2276872"/>
            <a:ext cx="1453002" cy="864096"/>
          </a:xfrm>
          <a:prstGeom prst="rect">
            <a:avLst/>
          </a:prstGeom>
          <a:noFill/>
        </p:spPr>
      </p:pic>
      <p:pic>
        <p:nvPicPr>
          <p:cNvPr id="4108" name="Picture 12"/>
          <p:cNvPicPr>
            <a:picLocks noChangeAspect="1" noChangeArrowheads="1"/>
          </p:cNvPicPr>
          <p:nvPr/>
        </p:nvPicPr>
        <p:blipFill>
          <a:blip r:embed="rId11" cstate="print"/>
          <a:srcRect/>
          <a:stretch>
            <a:fillRect/>
          </a:stretch>
        </p:blipFill>
        <p:spPr bwMode="auto">
          <a:xfrm>
            <a:off x="6156176" y="2420888"/>
            <a:ext cx="1274177" cy="968573"/>
          </a:xfrm>
          <a:prstGeom prst="rect">
            <a:avLst/>
          </a:prstGeom>
          <a:noFill/>
          <a:ln w="9525">
            <a:noFill/>
            <a:miter lim="800000"/>
            <a:headEnd/>
            <a:tailEnd/>
          </a:ln>
        </p:spPr>
      </p:pic>
      <p:sp>
        <p:nvSpPr>
          <p:cNvPr id="44" name="Line 12"/>
          <p:cNvSpPr>
            <a:spLocks noChangeShapeType="1"/>
          </p:cNvSpPr>
          <p:nvPr/>
        </p:nvSpPr>
        <p:spPr bwMode="auto">
          <a:xfrm flipH="1">
            <a:off x="899592" y="4653136"/>
            <a:ext cx="0"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45" name="Line 12"/>
          <p:cNvSpPr>
            <a:spLocks noChangeShapeType="1"/>
          </p:cNvSpPr>
          <p:nvPr/>
        </p:nvSpPr>
        <p:spPr bwMode="auto">
          <a:xfrm flipH="1">
            <a:off x="2411760" y="4149080"/>
            <a:ext cx="0"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46" name="Line 12"/>
          <p:cNvSpPr>
            <a:spLocks noChangeShapeType="1"/>
          </p:cNvSpPr>
          <p:nvPr/>
        </p:nvSpPr>
        <p:spPr bwMode="auto">
          <a:xfrm flipH="1">
            <a:off x="3923928" y="4653136"/>
            <a:ext cx="0"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47" name="Line 12"/>
          <p:cNvSpPr>
            <a:spLocks noChangeShapeType="1"/>
          </p:cNvSpPr>
          <p:nvPr/>
        </p:nvSpPr>
        <p:spPr bwMode="auto">
          <a:xfrm flipH="1">
            <a:off x="8172400" y="4221088"/>
            <a:ext cx="0"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48" name="Line 12"/>
          <p:cNvSpPr>
            <a:spLocks noChangeShapeType="1"/>
          </p:cNvSpPr>
          <p:nvPr/>
        </p:nvSpPr>
        <p:spPr bwMode="auto">
          <a:xfrm flipH="1">
            <a:off x="6732240" y="3645024"/>
            <a:ext cx="0" cy="1296144"/>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49" name="Line 12"/>
          <p:cNvSpPr>
            <a:spLocks noChangeShapeType="1"/>
          </p:cNvSpPr>
          <p:nvPr/>
        </p:nvSpPr>
        <p:spPr bwMode="auto">
          <a:xfrm flipH="1">
            <a:off x="5148064" y="3284984"/>
            <a:ext cx="0" cy="1296144"/>
          </a:xfrm>
          <a:prstGeom prst="line">
            <a:avLst/>
          </a:prstGeom>
          <a:noFill/>
          <a:ln w="57150" cap="rnd">
            <a:solidFill>
              <a:srgbClr val="808080"/>
            </a:solidFill>
            <a:prstDash val="sysDot"/>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包装</a:t>
            </a:r>
            <a:r>
              <a:rPr lang="zh-CN" altLang="en-US" dirty="0" smtClean="0"/>
              <a:t>产品</a:t>
            </a:r>
            <a:endParaRPr lang="zh-CN" altLang="en-US" dirty="0"/>
          </a:p>
        </p:txBody>
      </p:sp>
      <p:sp>
        <p:nvSpPr>
          <p:cNvPr id="4" name="AutoShape 7"/>
          <p:cNvSpPr>
            <a:spLocks noChangeArrowheads="1"/>
          </p:cNvSpPr>
          <p:nvPr/>
        </p:nvSpPr>
        <p:spPr bwMode="gray">
          <a:xfrm>
            <a:off x="395536" y="1340768"/>
            <a:ext cx="1870364" cy="527763"/>
          </a:xfrm>
          <a:prstGeom prst="roundRect">
            <a:avLst>
              <a:gd name="adj" fmla="val 50000"/>
            </a:avLst>
          </a:prstGeom>
          <a:solidFill>
            <a:schemeClr val="tx2"/>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en-US" sz="2000" b="1" dirty="0" smtClean="0">
                <a:solidFill>
                  <a:schemeClr val="bg1"/>
                </a:solidFill>
                <a:effectLst/>
                <a:latin typeface="Arial" pitchFamily="34" charset="0"/>
                <a:ea typeface="宋体" pitchFamily="2" charset="-122"/>
              </a:rPr>
              <a:t>彩盒</a:t>
            </a:r>
            <a:endParaRPr lang="en-US" altLang="zh-CN" sz="2000" b="1" dirty="0">
              <a:solidFill>
                <a:schemeClr val="bg1"/>
              </a:solidFill>
              <a:effectLst/>
              <a:latin typeface="Arial" pitchFamily="34" charset="0"/>
              <a:ea typeface="宋体" pitchFamily="2" charset="-122"/>
            </a:endParaRPr>
          </a:p>
        </p:txBody>
      </p:sp>
      <p:pic>
        <p:nvPicPr>
          <p:cNvPr id="5122" name="Picture 2"/>
          <p:cNvPicPr>
            <a:picLocks noChangeAspect="1" noChangeArrowheads="1"/>
          </p:cNvPicPr>
          <p:nvPr/>
        </p:nvPicPr>
        <p:blipFill>
          <a:blip r:embed="rId2" cstate="print"/>
          <a:srcRect/>
          <a:stretch>
            <a:fillRect/>
          </a:stretch>
        </p:blipFill>
        <p:spPr bwMode="auto">
          <a:xfrm>
            <a:off x="1979712" y="2132856"/>
            <a:ext cx="1872208" cy="1259060"/>
          </a:xfrm>
          <a:prstGeom prst="rect">
            <a:avLst/>
          </a:prstGeom>
          <a:noFill/>
          <a:ln w="9525">
            <a:noFill/>
            <a:miter lim="800000"/>
            <a:headEnd/>
            <a:tailEnd/>
          </a:ln>
        </p:spPr>
      </p:pic>
      <p:pic>
        <p:nvPicPr>
          <p:cNvPr id="6" name="图片 5" descr="IMG_0377.jpg"/>
          <p:cNvPicPr>
            <a:picLocks noChangeAspect="1"/>
          </p:cNvPicPr>
          <p:nvPr/>
        </p:nvPicPr>
        <p:blipFill>
          <a:blip r:embed="rId3" cstate="print"/>
          <a:stretch>
            <a:fillRect/>
          </a:stretch>
        </p:blipFill>
        <p:spPr>
          <a:xfrm>
            <a:off x="4427984" y="2132856"/>
            <a:ext cx="1656184" cy="1345650"/>
          </a:xfrm>
          <a:prstGeom prst="rect">
            <a:avLst/>
          </a:prstGeom>
        </p:spPr>
      </p:pic>
      <p:sp>
        <p:nvSpPr>
          <p:cNvPr id="10" name="AutoShape 9"/>
          <p:cNvSpPr>
            <a:spLocks noChangeArrowheads="1"/>
          </p:cNvSpPr>
          <p:nvPr/>
        </p:nvSpPr>
        <p:spPr bwMode="gray">
          <a:xfrm>
            <a:off x="467544" y="3645024"/>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zh-CN" altLang="en-US" sz="2000" b="1" dirty="0" smtClean="0">
                <a:solidFill>
                  <a:schemeClr val="bg1"/>
                </a:solidFill>
                <a:effectLst/>
                <a:latin typeface="Arial" pitchFamily="34" charset="0"/>
                <a:ea typeface="宋体" pitchFamily="2" charset="-122"/>
              </a:rPr>
              <a:t>物流储运</a:t>
            </a:r>
            <a:endParaRPr lang="en-US" altLang="zh-CN" sz="2000" b="1" dirty="0">
              <a:solidFill>
                <a:schemeClr val="bg1"/>
              </a:solidFill>
              <a:effectLst/>
              <a:latin typeface="Arial" pitchFamily="34" charset="0"/>
              <a:ea typeface="宋体" pitchFamily="2" charset="-122"/>
            </a:endParaRPr>
          </a:p>
        </p:txBody>
      </p:sp>
      <p:pic>
        <p:nvPicPr>
          <p:cNvPr id="5123" name="Picture 3"/>
          <p:cNvPicPr>
            <a:picLocks noChangeAspect="1" noChangeArrowheads="1"/>
          </p:cNvPicPr>
          <p:nvPr/>
        </p:nvPicPr>
        <p:blipFill>
          <a:blip r:embed="rId4" cstate="print"/>
          <a:srcRect/>
          <a:stretch>
            <a:fillRect/>
          </a:stretch>
        </p:blipFill>
        <p:spPr bwMode="auto">
          <a:xfrm>
            <a:off x="4211960" y="4509120"/>
            <a:ext cx="1933575" cy="1428750"/>
          </a:xfrm>
          <a:prstGeom prst="rect">
            <a:avLst/>
          </a:prstGeom>
          <a:noFill/>
          <a:ln w="9525">
            <a:noFill/>
            <a:miter lim="800000"/>
            <a:headEnd/>
            <a:tailEnd/>
          </a:ln>
        </p:spPr>
      </p:pic>
      <p:pic>
        <p:nvPicPr>
          <p:cNvPr id="12" name="Picture 5" descr="木托盘2"/>
          <p:cNvPicPr>
            <a:picLocks noChangeAspect="1" noChangeArrowheads="1"/>
          </p:cNvPicPr>
          <p:nvPr/>
        </p:nvPicPr>
        <p:blipFill>
          <a:blip r:embed="rId5" cstate="print"/>
          <a:srcRect/>
          <a:stretch>
            <a:fillRect/>
          </a:stretch>
        </p:blipFill>
        <p:spPr bwMode="auto">
          <a:xfrm>
            <a:off x="6516216" y="4509120"/>
            <a:ext cx="2088232" cy="1440160"/>
          </a:xfrm>
          <a:prstGeom prst="rect">
            <a:avLst/>
          </a:prstGeom>
          <a:noFill/>
        </p:spPr>
      </p:pic>
      <p:pic>
        <p:nvPicPr>
          <p:cNvPr id="13" name="Picture 16"/>
          <p:cNvPicPr>
            <a:picLocks noChangeAspect="1" noChangeArrowheads="1"/>
          </p:cNvPicPr>
          <p:nvPr/>
        </p:nvPicPr>
        <p:blipFill>
          <a:blip r:embed="rId6" cstate="print"/>
          <a:srcRect/>
          <a:stretch>
            <a:fillRect/>
          </a:stretch>
        </p:blipFill>
        <p:spPr bwMode="auto">
          <a:xfrm>
            <a:off x="1835696" y="4509120"/>
            <a:ext cx="2062622" cy="14817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包装产品</a:t>
            </a:r>
            <a:endParaRPr lang="zh-CN" altLang="en-US" dirty="0"/>
          </a:p>
        </p:txBody>
      </p:sp>
      <p:sp>
        <p:nvSpPr>
          <p:cNvPr id="4" name="AutoShape 8"/>
          <p:cNvSpPr>
            <a:spLocks noChangeArrowheads="1"/>
          </p:cNvSpPr>
          <p:nvPr/>
        </p:nvSpPr>
        <p:spPr bwMode="gray">
          <a:xfrm>
            <a:off x="395536" y="1052736"/>
            <a:ext cx="1870364" cy="527763"/>
          </a:xfrm>
          <a:prstGeom prst="roundRect">
            <a:avLst>
              <a:gd name="adj" fmla="val 50000"/>
            </a:avLst>
          </a:prstGeom>
          <a:gradFill rotWithShape="1">
            <a:gsLst>
              <a:gs pos="0">
                <a:schemeClr val="hlink"/>
              </a:gs>
              <a:gs pos="100000">
                <a:schemeClr val="hlink">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zh-CN" altLang="en-US" sz="2000" b="1" dirty="0" smtClean="0">
                <a:solidFill>
                  <a:schemeClr val="bg1"/>
                </a:solidFill>
                <a:effectLst/>
                <a:latin typeface="Arial" pitchFamily="34" charset="0"/>
                <a:ea typeface="宋体" pitchFamily="2" charset="-122"/>
              </a:rPr>
              <a:t>包装辅料</a:t>
            </a:r>
            <a:endParaRPr lang="en-US" altLang="zh-CN" sz="2000" b="1" dirty="0">
              <a:solidFill>
                <a:schemeClr val="bg1"/>
              </a:solidFill>
              <a:effectLst/>
              <a:latin typeface="Arial" pitchFamily="34" charset="0"/>
              <a:ea typeface="宋体" pitchFamily="2" charset="-122"/>
            </a:endParaRPr>
          </a:p>
        </p:txBody>
      </p:sp>
      <p:pic>
        <p:nvPicPr>
          <p:cNvPr id="5" name="Picture 4" descr="EPE1"/>
          <p:cNvPicPr>
            <a:picLocks noChangeAspect="1" noChangeArrowheads="1"/>
          </p:cNvPicPr>
          <p:nvPr/>
        </p:nvPicPr>
        <p:blipFill>
          <a:blip r:embed="rId2" cstate="print"/>
          <a:srcRect/>
          <a:stretch>
            <a:fillRect/>
          </a:stretch>
        </p:blipFill>
        <p:spPr bwMode="auto">
          <a:xfrm>
            <a:off x="3131840" y="1628800"/>
            <a:ext cx="1536171" cy="1152128"/>
          </a:xfrm>
          <a:prstGeom prst="rect">
            <a:avLst/>
          </a:prstGeom>
          <a:noFill/>
        </p:spPr>
      </p:pic>
      <p:sp>
        <p:nvSpPr>
          <p:cNvPr id="6" name="TextBox 5"/>
          <p:cNvSpPr txBox="1"/>
          <p:nvPr/>
        </p:nvSpPr>
        <p:spPr>
          <a:xfrm>
            <a:off x="3419872" y="2852936"/>
            <a:ext cx="989373" cy="369332"/>
          </a:xfrm>
          <a:prstGeom prst="rect">
            <a:avLst/>
          </a:prstGeom>
          <a:noFill/>
        </p:spPr>
        <p:txBody>
          <a:bodyPr wrap="none" rtlCol="0">
            <a:spAutoFit/>
          </a:bodyPr>
          <a:lstStyle/>
          <a:p>
            <a:r>
              <a:rPr lang="en-US" altLang="zh-CN" dirty="0" smtClean="0"/>
              <a:t>EPE</a:t>
            </a:r>
            <a:r>
              <a:rPr lang="zh-CN" altLang="en-US" dirty="0" smtClean="0"/>
              <a:t>泡棉</a:t>
            </a:r>
            <a:endParaRPr lang="zh-CN" altLang="en-US" dirty="0"/>
          </a:p>
        </p:txBody>
      </p:sp>
      <p:sp>
        <p:nvSpPr>
          <p:cNvPr id="9" name="矩形 8"/>
          <p:cNvSpPr/>
          <p:nvPr/>
        </p:nvSpPr>
        <p:spPr>
          <a:xfrm>
            <a:off x="5436096" y="2852936"/>
            <a:ext cx="1107996" cy="369332"/>
          </a:xfrm>
          <a:prstGeom prst="rect">
            <a:avLst/>
          </a:prstGeom>
        </p:spPr>
        <p:txBody>
          <a:bodyPr wrap="none">
            <a:spAutoFit/>
          </a:bodyPr>
          <a:lstStyle/>
          <a:p>
            <a:r>
              <a:rPr lang="en-US" altLang="zh-CN" dirty="0" smtClean="0"/>
              <a:t>PE</a:t>
            </a:r>
            <a:r>
              <a:rPr lang="zh-CN" altLang="en-US" dirty="0" smtClean="0"/>
              <a:t>气泡袋</a:t>
            </a:r>
            <a:endParaRPr lang="zh-CN" altLang="en-US" dirty="0"/>
          </a:p>
        </p:txBody>
      </p:sp>
      <p:pic>
        <p:nvPicPr>
          <p:cNvPr id="6145" name="Picture 1" descr="C:\Users\Administrator\AppData\Roaming\Tencent\Users\83241226\QQ\WinTemp\RichOle\XFJ$8@1EJ7V3AEDN7__DRFI.jpg"/>
          <p:cNvPicPr>
            <a:picLocks noChangeAspect="1" noChangeArrowheads="1"/>
          </p:cNvPicPr>
          <p:nvPr/>
        </p:nvPicPr>
        <p:blipFill>
          <a:blip r:embed="rId3" cstate="print"/>
          <a:srcRect/>
          <a:stretch>
            <a:fillRect/>
          </a:stretch>
        </p:blipFill>
        <p:spPr bwMode="auto">
          <a:xfrm>
            <a:off x="7452321" y="1628799"/>
            <a:ext cx="1368151" cy="1130568"/>
          </a:xfrm>
          <a:prstGeom prst="rect">
            <a:avLst/>
          </a:prstGeom>
          <a:noFill/>
        </p:spPr>
      </p:pic>
      <p:sp>
        <p:nvSpPr>
          <p:cNvPr id="11" name="矩形 10"/>
          <p:cNvSpPr/>
          <p:nvPr/>
        </p:nvSpPr>
        <p:spPr>
          <a:xfrm>
            <a:off x="7452320" y="2852935"/>
            <a:ext cx="1346844" cy="369332"/>
          </a:xfrm>
          <a:prstGeom prst="rect">
            <a:avLst/>
          </a:prstGeom>
        </p:spPr>
        <p:txBody>
          <a:bodyPr wrap="none">
            <a:spAutoFit/>
          </a:bodyPr>
          <a:lstStyle/>
          <a:p>
            <a:r>
              <a:rPr lang="zh-CN" altLang="en-US" dirty="0" smtClean="0">
                <a:latin typeface="+mn-ea"/>
              </a:rPr>
              <a:t>防静电</a:t>
            </a:r>
            <a:r>
              <a:rPr lang="en-US" altLang="zh-CN" dirty="0" smtClean="0">
                <a:latin typeface="+mn-ea"/>
              </a:rPr>
              <a:t>PE</a:t>
            </a:r>
            <a:r>
              <a:rPr lang="zh-CN" altLang="en-US" dirty="0" smtClean="0">
                <a:latin typeface="+mn-ea"/>
              </a:rPr>
              <a:t>袋</a:t>
            </a:r>
            <a:endParaRPr lang="zh-CN" altLang="en-US" dirty="0">
              <a:latin typeface="+mn-ea"/>
            </a:endParaRPr>
          </a:p>
        </p:txBody>
      </p:sp>
      <p:pic>
        <p:nvPicPr>
          <p:cNvPr id="12" name="Picture 4" descr="PU海绵"/>
          <p:cNvPicPr>
            <a:picLocks noChangeAspect="1" noChangeArrowheads="1"/>
          </p:cNvPicPr>
          <p:nvPr/>
        </p:nvPicPr>
        <p:blipFill>
          <a:blip r:embed="rId4" cstate="print"/>
          <a:srcRect/>
          <a:stretch>
            <a:fillRect/>
          </a:stretch>
        </p:blipFill>
        <p:spPr bwMode="auto">
          <a:xfrm>
            <a:off x="3131840" y="3284984"/>
            <a:ext cx="1503365" cy="1080120"/>
          </a:xfrm>
          <a:prstGeom prst="rect">
            <a:avLst/>
          </a:prstGeom>
          <a:noFill/>
        </p:spPr>
      </p:pic>
      <p:sp>
        <p:nvSpPr>
          <p:cNvPr id="13" name="矩形 12"/>
          <p:cNvSpPr/>
          <p:nvPr/>
        </p:nvSpPr>
        <p:spPr>
          <a:xfrm>
            <a:off x="3419872" y="4437112"/>
            <a:ext cx="912429" cy="369332"/>
          </a:xfrm>
          <a:prstGeom prst="rect">
            <a:avLst/>
          </a:prstGeom>
        </p:spPr>
        <p:txBody>
          <a:bodyPr wrap="none">
            <a:spAutoFit/>
          </a:bodyPr>
          <a:lstStyle/>
          <a:p>
            <a:r>
              <a:rPr lang="en-US" altLang="zh-CN" dirty="0" smtClean="0"/>
              <a:t>PU</a:t>
            </a:r>
            <a:r>
              <a:rPr lang="zh-CN" altLang="en-US" dirty="0" smtClean="0"/>
              <a:t>海绵</a:t>
            </a:r>
            <a:endParaRPr lang="zh-CN" altLang="en-US" dirty="0"/>
          </a:p>
        </p:txBody>
      </p:sp>
      <p:pic>
        <p:nvPicPr>
          <p:cNvPr id="6146" name="Picture 2"/>
          <p:cNvPicPr>
            <a:picLocks noChangeAspect="1" noChangeArrowheads="1"/>
          </p:cNvPicPr>
          <p:nvPr/>
        </p:nvPicPr>
        <p:blipFill>
          <a:blip r:embed="rId5" cstate="print"/>
          <a:srcRect/>
          <a:stretch>
            <a:fillRect/>
          </a:stretch>
        </p:blipFill>
        <p:spPr bwMode="auto">
          <a:xfrm>
            <a:off x="5436096" y="3284984"/>
            <a:ext cx="1368152" cy="1097529"/>
          </a:xfrm>
          <a:prstGeom prst="rect">
            <a:avLst/>
          </a:prstGeom>
          <a:noFill/>
          <a:ln w="9525">
            <a:noFill/>
            <a:miter lim="800000"/>
            <a:headEnd/>
            <a:tailEnd/>
          </a:ln>
        </p:spPr>
      </p:pic>
      <p:sp>
        <p:nvSpPr>
          <p:cNvPr id="15" name="矩形 14"/>
          <p:cNvSpPr/>
          <p:nvPr/>
        </p:nvSpPr>
        <p:spPr>
          <a:xfrm>
            <a:off x="5364088" y="4437112"/>
            <a:ext cx="1579278" cy="341632"/>
          </a:xfrm>
          <a:prstGeom prst="rect">
            <a:avLst/>
          </a:prstGeom>
        </p:spPr>
        <p:txBody>
          <a:bodyPr wrap="none">
            <a:spAutoFit/>
          </a:bodyPr>
          <a:lstStyle/>
          <a:p>
            <a:pPr>
              <a:lnSpc>
                <a:spcPct val="90000"/>
              </a:lnSpc>
            </a:pPr>
            <a:r>
              <a:rPr lang="zh-CN" altLang="en-US" dirty="0" smtClean="0">
                <a:latin typeface="+mn-ea"/>
              </a:rPr>
              <a:t>防静电屏蔽袋</a:t>
            </a:r>
            <a:endParaRPr lang="zh-CN" altLang="en-US" dirty="0">
              <a:latin typeface="+mn-ea"/>
            </a:endParaRPr>
          </a:p>
        </p:txBody>
      </p:sp>
      <p:pic>
        <p:nvPicPr>
          <p:cNvPr id="6147" name="Picture 3"/>
          <p:cNvPicPr>
            <a:picLocks noChangeAspect="1" noChangeArrowheads="1"/>
          </p:cNvPicPr>
          <p:nvPr/>
        </p:nvPicPr>
        <p:blipFill>
          <a:blip r:embed="rId6" cstate="print"/>
          <a:srcRect/>
          <a:stretch>
            <a:fillRect/>
          </a:stretch>
        </p:blipFill>
        <p:spPr bwMode="auto">
          <a:xfrm>
            <a:off x="7452321" y="3284984"/>
            <a:ext cx="1368151" cy="1099266"/>
          </a:xfrm>
          <a:prstGeom prst="rect">
            <a:avLst/>
          </a:prstGeom>
          <a:noFill/>
          <a:ln w="9525">
            <a:noFill/>
            <a:miter lim="800000"/>
            <a:headEnd/>
            <a:tailEnd/>
          </a:ln>
        </p:spPr>
      </p:pic>
      <p:sp>
        <p:nvSpPr>
          <p:cNvPr id="17" name="矩形 16"/>
          <p:cNvSpPr/>
          <p:nvPr/>
        </p:nvSpPr>
        <p:spPr>
          <a:xfrm>
            <a:off x="7740352" y="4437111"/>
            <a:ext cx="877163" cy="369332"/>
          </a:xfrm>
          <a:prstGeom prst="rect">
            <a:avLst/>
          </a:prstGeom>
        </p:spPr>
        <p:txBody>
          <a:bodyPr wrap="none">
            <a:spAutoFit/>
          </a:bodyPr>
          <a:lstStyle/>
          <a:p>
            <a:r>
              <a:rPr lang="zh-CN" altLang="en-US" dirty="0" smtClean="0"/>
              <a:t>铝箔袋</a:t>
            </a:r>
            <a:endParaRPr lang="zh-CN" altLang="en-US" dirty="0"/>
          </a:p>
        </p:txBody>
      </p:sp>
      <p:sp>
        <p:nvSpPr>
          <p:cNvPr id="19" name="矩形 18"/>
          <p:cNvSpPr/>
          <p:nvPr/>
        </p:nvSpPr>
        <p:spPr>
          <a:xfrm>
            <a:off x="3419872" y="6093297"/>
            <a:ext cx="877163" cy="369332"/>
          </a:xfrm>
          <a:prstGeom prst="rect">
            <a:avLst/>
          </a:prstGeom>
        </p:spPr>
        <p:txBody>
          <a:bodyPr wrap="none">
            <a:spAutoFit/>
          </a:bodyPr>
          <a:lstStyle/>
          <a:p>
            <a:r>
              <a:rPr lang="zh-CN" altLang="en-US" dirty="0" smtClean="0"/>
              <a:t>吸塑盒</a:t>
            </a:r>
            <a:endParaRPr lang="zh-CN" altLang="en-US" dirty="0"/>
          </a:p>
        </p:txBody>
      </p:sp>
      <p:pic>
        <p:nvPicPr>
          <p:cNvPr id="6148" name="Picture 4"/>
          <p:cNvPicPr>
            <a:picLocks noChangeAspect="1" noChangeArrowheads="1"/>
          </p:cNvPicPr>
          <p:nvPr/>
        </p:nvPicPr>
        <p:blipFill>
          <a:blip r:embed="rId7" cstate="print"/>
          <a:srcRect/>
          <a:stretch>
            <a:fillRect/>
          </a:stretch>
        </p:blipFill>
        <p:spPr bwMode="auto">
          <a:xfrm>
            <a:off x="5364088" y="4869160"/>
            <a:ext cx="1483150" cy="1080120"/>
          </a:xfrm>
          <a:prstGeom prst="rect">
            <a:avLst/>
          </a:prstGeom>
          <a:noFill/>
          <a:ln w="9525">
            <a:noFill/>
            <a:miter lim="800000"/>
            <a:headEnd/>
            <a:tailEnd/>
          </a:ln>
        </p:spPr>
      </p:pic>
      <p:sp>
        <p:nvSpPr>
          <p:cNvPr id="22" name="矩形 21"/>
          <p:cNvSpPr/>
          <p:nvPr/>
        </p:nvSpPr>
        <p:spPr>
          <a:xfrm>
            <a:off x="5436096" y="6093297"/>
            <a:ext cx="1114408" cy="369332"/>
          </a:xfrm>
          <a:prstGeom prst="rect">
            <a:avLst/>
          </a:prstGeom>
        </p:spPr>
        <p:txBody>
          <a:bodyPr wrap="none">
            <a:spAutoFit/>
          </a:bodyPr>
          <a:lstStyle/>
          <a:p>
            <a:r>
              <a:rPr lang="zh-CN" altLang="en-US" dirty="0" smtClean="0"/>
              <a:t>塑料内托</a:t>
            </a:r>
            <a:endParaRPr lang="zh-CN" altLang="en-US" dirty="0"/>
          </a:p>
        </p:txBody>
      </p:sp>
      <p:pic>
        <p:nvPicPr>
          <p:cNvPr id="6149" name="Picture 5"/>
          <p:cNvPicPr>
            <a:picLocks noChangeAspect="1" noChangeArrowheads="1"/>
          </p:cNvPicPr>
          <p:nvPr/>
        </p:nvPicPr>
        <p:blipFill>
          <a:blip r:embed="rId8" cstate="print"/>
          <a:srcRect/>
          <a:stretch>
            <a:fillRect/>
          </a:stretch>
        </p:blipFill>
        <p:spPr bwMode="auto">
          <a:xfrm>
            <a:off x="7452320" y="4869160"/>
            <a:ext cx="1501593" cy="1008112"/>
          </a:xfrm>
          <a:prstGeom prst="rect">
            <a:avLst/>
          </a:prstGeom>
          <a:noFill/>
          <a:ln w="9525">
            <a:noFill/>
            <a:miter lim="800000"/>
            <a:headEnd/>
            <a:tailEnd/>
          </a:ln>
        </p:spPr>
      </p:pic>
      <p:sp>
        <p:nvSpPr>
          <p:cNvPr id="24" name="矩形 23"/>
          <p:cNvSpPr/>
          <p:nvPr/>
        </p:nvSpPr>
        <p:spPr>
          <a:xfrm>
            <a:off x="7668344" y="6093296"/>
            <a:ext cx="877163" cy="369332"/>
          </a:xfrm>
          <a:prstGeom prst="rect">
            <a:avLst/>
          </a:prstGeom>
        </p:spPr>
        <p:txBody>
          <a:bodyPr wrap="none">
            <a:spAutoFit/>
          </a:bodyPr>
          <a:lstStyle/>
          <a:p>
            <a:r>
              <a:rPr lang="zh-CN" altLang="en-US" dirty="0" smtClean="0"/>
              <a:t>纸护角</a:t>
            </a:r>
            <a:endParaRPr lang="zh-CN" altLang="en-US" dirty="0"/>
          </a:p>
        </p:txBody>
      </p:sp>
      <p:pic>
        <p:nvPicPr>
          <p:cNvPr id="25" name="Picture 4" descr="untitled"/>
          <p:cNvPicPr>
            <a:picLocks noChangeAspect="1" noChangeArrowheads="1"/>
          </p:cNvPicPr>
          <p:nvPr/>
        </p:nvPicPr>
        <p:blipFill>
          <a:blip r:embed="rId9" cstate="print"/>
          <a:srcRect/>
          <a:stretch>
            <a:fillRect/>
          </a:stretch>
        </p:blipFill>
        <p:spPr bwMode="auto">
          <a:xfrm>
            <a:off x="827584" y="4869160"/>
            <a:ext cx="1584176" cy="1105239"/>
          </a:xfrm>
          <a:prstGeom prst="rect">
            <a:avLst/>
          </a:prstGeom>
          <a:noFill/>
        </p:spPr>
      </p:pic>
      <p:sp>
        <p:nvSpPr>
          <p:cNvPr id="26" name="矩形 25"/>
          <p:cNvSpPr/>
          <p:nvPr/>
        </p:nvSpPr>
        <p:spPr>
          <a:xfrm>
            <a:off x="1115616" y="6021289"/>
            <a:ext cx="877163" cy="369332"/>
          </a:xfrm>
          <a:prstGeom prst="rect">
            <a:avLst/>
          </a:prstGeom>
        </p:spPr>
        <p:txBody>
          <a:bodyPr wrap="none">
            <a:spAutoFit/>
          </a:bodyPr>
          <a:lstStyle/>
          <a:p>
            <a:r>
              <a:rPr lang="zh-CN" altLang="en-US" dirty="0" smtClean="0"/>
              <a:t>干燥剂</a:t>
            </a:r>
            <a:endParaRPr lang="zh-CN" altLang="en-US" dirty="0"/>
          </a:p>
        </p:txBody>
      </p:sp>
      <p:sp>
        <p:nvSpPr>
          <p:cNvPr id="27" name="矩形 26"/>
          <p:cNvSpPr/>
          <p:nvPr/>
        </p:nvSpPr>
        <p:spPr>
          <a:xfrm>
            <a:off x="1187624" y="2852936"/>
            <a:ext cx="877163" cy="369332"/>
          </a:xfrm>
          <a:prstGeom prst="rect">
            <a:avLst/>
          </a:prstGeom>
        </p:spPr>
        <p:txBody>
          <a:bodyPr wrap="none">
            <a:spAutoFit/>
          </a:bodyPr>
          <a:lstStyle/>
          <a:p>
            <a:r>
              <a:rPr lang="zh-CN" altLang="en-US" dirty="0" smtClean="0"/>
              <a:t>印刷品</a:t>
            </a:r>
            <a:endParaRPr lang="zh-CN" altLang="en-US" dirty="0"/>
          </a:p>
        </p:txBody>
      </p:sp>
      <p:pic>
        <p:nvPicPr>
          <p:cNvPr id="28" name="Picture 5"/>
          <p:cNvPicPr>
            <a:picLocks noChangeAspect="1" noChangeArrowheads="1"/>
          </p:cNvPicPr>
          <p:nvPr/>
        </p:nvPicPr>
        <p:blipFill>
          <a:blip r:embed="rId10" cstate="print"/>
          <a:srcRect/>
          <a:stretch>
            <a:fillRect/>
          </a:stretch>
        </p:blipFill>
        <p:spPr bwMode="auto">
          <a:xfrm>
            <a:off x="827584" y="1772816"/>
            <a:ext cx="1543028" cy="1080120"/>
          </a:xfrm>
          <a:prstGeom prst="rect">
            <a:avLst/>
          </a:prstGeom>
          <a:noFill/>
          <a:ln w="9525">
            <a:noFill/>
            <a:miter lim="800000"/>
            <a:headEnd/>
            <a:tailEnd/>
          </a:ln>
        </p:spPr>
      </p:pic>
      <p:pic>
        <p:nvPicPr>
          <p:cNvPr id="29" name="Picture 9" descr="气泡袋"/>
          <p:cNvPicPr>
            <a:picLocks noChangeAspect="1" noChangeArrowheads="1"/>
          </p:cNvPicPr>
          <p:nvPr/>
        </p:nvPicPr>
        <p:blipFill>
          <a:blip r:embed="rId11" cstate="print"/>
          <a:srcRect/>
          <a:stretch>
            <a:fillRect/>
          </a:stretch>
        </p:blipFill>
        <p:spPr bwMode="auto">
          <a:xfrm>
            <a:off x="5436096" y="1412777"/>
            <a:ext cx="1226257" cy="1430784"/>
          </a:xfrm>
          <a:prstGeom prst="rect">
            <a:avLst/>
          </a:prstGeom>
          <a:noFill/>
          <a:ln w="9525">
            <a:noFill/>
            <a:miter lim="800000"/>
            <a:headEnd/>
            <a:tailEnd/>
          </a:ln>
        </p:spPr>
      </p:pic>
      <p:pic>
        <p:nvPicPr>
          <p:cNvPr id="6150" name="Picture 6"/>
          <p:cNvPicPr>
            <a:picLocks noChangeAspect="1" noChangeArrowheads="1"/>
          </p:cNvPicPr>
          <p:nvPr/>
        </p:nvPicPr>
        <p:blipFill>
          <a:blip r:embed="rId12" cstate="print"/>
          <a:srcRect/>
          <a:stretch>
            <a:fillRect/>
          </a:stretch>
        </p:blipFill>
        <p:spPr bwMode="auto">
          <a:xfrm>
            <a:off x="827584" y="3284984"/>
            <a:ext cx="1527066" cy="1080120"/>
          </a:xfrm>
          <a:prstGeom prst="rect">
            <a:avLst/>
          </a:prstGeom>
          <a:noFill/>
          <a:ln w="9525">
            <a:noFill/>
            <a:miter lim="800000"/>
            <a:headEnd/>
            <a:tailEnd/>
          </a:ln>
        </p:spPr>
      </p:pic>
      <p:sp>
        <p:nvSpPr>
          <p:cNvPr id="31" name="矩形 30"/>
          <p:cNvSpPr/>
          <p:nvPr/>
        </p:nvSpPr>
        <p:spPr>
          <a:xfrm>
            <a:off x="1043608" y="4437112"/>
            <a:ext cx="877163" cy="369332"/>
          </a:xfrm>
          <a:prstGeom prst="rect">
            <a:avLst/>
          </a:prstGeom>
        </p:spPr>
        <p:txBody>
          <a:bodyPr wrap="none">
            <a:spAutoFit/>
          </a:bodyPr>
          <a:lstStyle/>
          <a:p>
            <a:r>
              <a:rPr lang="zh-CN" altLang="en-US" dirty="0" smtClean="0"/>
              <a:t>封箱带</a:t>
            </a:r>
            <a:endParaRPr lang="zh-CN" altLang="en-US" dirty="0"/>
          </a:p>
        </p:txBody>
      </p:sp>
      <p:pic>
        <p:nvPicPr>
          <p:cNvPr id="6151" name="Picture 7"/>
          <p:cNvPicPr>
            <a:picLocks noChangeAspect="1" noChangeArrowheads="1"/>
          </p:cNvPicPr>
          <p:nvPr/>
        </p:nvPicPr>
        <p:blipFill>
          <a:blip r:embed="rId13" cstate="print"/>
          <a:srcRect/>
          <a:stretch>
            <a:fillRect/>
          </a:stretch>
        </p:blipFill>
        <p:spPr bwMode="auto">
          <a:xfrm>
            <a:off x="3131840" y="4869160"/>
            <a:ext cx="1440160" cy="10981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sz="3600"/>
              <a:t>整体包装解决方案（</a:t>
            </a:r>
            <a:r>
              <a:rPr lang="en-US" altLang="zh-CN" sz="3600"/>
              <a:t>CPS</a:t>
            </a:r>
            <a:r>
              <a:rPr lang="zh-CN" altLang="en-US" sz="3600"/>
              <a:t>）操作流程</a:t>
            </a:r>
            <a:r>
              <a:rPr lang="zh-CN" altLang="en-US" sz="4000"/>
              <a:t> </a:t>
            </a:r>
          </a:p>
        </p:txBody>
      </p:sp>
      <p:pic>
        <p:nvPicPr>
          <p:cNvPr id="4100" name="Picture 4" descr="2012813204833lia"/>
          <p:cNvPicPr>
            <a:picLocks noChangeAspect="1" noChangeArrowheads="1"/>
          </p:cNvPicPr>
          <p:nvPr/>
        </p:nvPicPr>
        <p:blipFill>
          <a:blip r:embed="rId2" cstate="print"/>
          <a:srcRect/>
          <a:stretch>
            <a:fillRect/>
          </a:stretch>
        </p:blipFill>
        <p:spPr bwMode="auto">
          <a:xfrm>
            <a:off x="1043608" y="980728"/>
            <a:ext cx="6503255" cy="547260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综合包装服务</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 随着国际产业分工的明细化，综合采购已成为顺应全球商贸发展的一种趋势。为帮助大中型制造业降低材料直接成本和管理成本，提高采购工作效率，我们建立了一套“综合包装服务”。</a:t>
            </a:r>
            <a:endParaRPr lang="en-US" altLang="zh-CN" sz="2400" dirty="0" smtClean="0"/>
          </a:p>
          <a:p>
            <a:r>
              <a:rPr lang="zh-CN" altLang="en-US" sz="2400" dirty="0" smtClean="0"/>
              <a:t>综合包装服务供应商是一个包装材料与服务供应的集成商，它对公司内部和具有互补性的服务供应商所拥有的不同资源、能力和技术进行整合和管理，提供一整套包装服务解决方案。包括：</a:t>
            </a:r>
          </a:p>
          <a:p>
            <a:endParaRPr lang="zh-CN" alt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综合包装服务</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 一、参与客户的包装设计</a:t>
            </a:r>
          </a:p>
          <a:p>
            <a:pPr>
              <a:buNone/>
            </a:pPr>
            <a:r>
              <a:rPr lang="zh-CN" altLang="en-US" sz="2400" dirty="0" smtClean="0"/>
              <a:t>     专业的技能和经验为客户提供最合适的方案；为客户在第一时间，在根源上降低成本。设计是制造业的灵魂。虽然设计与研发在整个成本构成中占的比例很小，但对产品成本影响很大</a:t>
            </a:r>
            <a:r>
              <a:rPr lang="en-US" altLang="zh-CN" sz="2400" dirty="0" smtClean="0"/>
              <a:t>, </a:t>
            </a:r>
            <a:r>
              <a:rPr lang="zh-CN" altLang="en-US" sz="2400" dirty="0" smtClean="0"/>
              <a:t>如图</a:t>
            </a:r>
            <a:r>
              <a:rPr lang="en-US" altLang="zh-CN" sz="2400" dirty="0" smtClean="0"/>
              <a:t>:</a:t>
            </a:r>
            <a:endParaRPr lang="zh-CN" altLang="en-US" sz="2400" dirty="0"/>
          </a:p>
        </p:txBody>
      </p:sp>
      <p:grpSp>
        <p:nvGrpSpPr>
          <p:cNvPr id="10" name="组合 9"/>
          <p:cNvGrpSpPr/>
          <p:nvPr/>
        </p:nvGrpSpPr>
        <p:grpSpPr>
          <a:xfrm>
            <a:off x="611560" y="3284984"/>
            <a:ext cx="8100392" cy="2961620"/>
            <a:chOff x="827584" y="3429000"/>
            <a:chExt cx="8100392" cy="2961620"/>
          </a:xfrm>
        </p:grpSpPr>
        <p:graphicFrame>
          <p:nvGraphicFramePr>
            <p:cNvPr id="6" name="图表 5"/>
            <p:cNvGraphicFramePr/>
            <p:nvPr/>
          </p:nvGraphicFramePr>
          <p:xfrm>
            <a:off x="4355976" y="34290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nvGraphicFramePr>
          <p:xfrm>
            <a:off x="827584" y="34290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2051720" y="6021288"/>
              <a:ext cx="646331" cy="369332"/>
            </a:xfrm>
            <a:prstGeom prst="rect">
              <a:avLst/>
            </a:prstGeom>
            <a:noFill/>
          </p:spPr>
          <p:txBody>
            <a:bodyPr wrap="none" rtlCol="0">
              <a:spAutoFit/>
            </a:bodyPr>
            <a:lstStyle/>
            <a:p>
              <a:r>
                <a:rPr lang="zh-CN" altLang="en-US" dirty="0" smtClean="0"/>
                <a:t>成本</a:t>
              </a:r>
              <a:endParaRPr lang="zh-CN" altLang="en-US" dirty="0"/>
            </a:p>
          </p:txBody>
        </p:sp>
        <p:sp>
          <p:nvSpPr>
            <p:cNvPr id="9" name="TextBox 8"/>
            <p:cNvSpPr txBox="1"/>
            <p:nvPr/>
          </p:nvSpPr>
          <p:spPr>
            <a:xfrm>
              <a:off x="5508104" y="6021288"/>
              <a:ext cx="2492990" cy="369332"/>
            </a:xfrm>
            <a:prstGeom prst="rect">
              <a:avLst/>
            </a:prstGeom>
            <a:noFill/>
          </p:spPr>
          <p:txBody>
            <a:bodyPr wrap="none" rtlCol="0">
              <a:spAutoFit/>
            </a:bodyPr>
            <a:lstStyle/>
            <a:p>
              <a:r>
                <a:rPr lang="zh-CN" altLang="en-US" dirty="0" smtClean="0"/>
                <a:t>对产品成本的实际影响</a:t>
              </a:r>
              <a:endParaRPr lang="zh-CN" altLang="en-US"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综合包装服务</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二、为客户提供整套包装材料 </a:t>
            </a:r>
          </a:p>
          <a:p>
            <a:pPr>
              <a:buNone/>
            </a:pPr>
            <a:r>
              <a:rPr lang="zh-CN" altLang="en-US" sz="2400" dirty="0" smtClean="0"/>
              <a:t>     享受规模效应带来的利益</a:t>
            </a:r>
            <a:r>
              <a:rPr lang="en-US" altLang="zh-CN" sz="2400" dirty="0" smtClean="0"/>
              <a:t>; </a:t>
            </a:r>
            <a:r>
              <a:rPr lang="zh-CN" altLang="en-US" sz="2400" dirty="0" smtClean="0"/>
              <a:t>比如</a:t>
            </a:r>
            <a:r>
              <a:rPr lang="en-US" altLang="zh-CN" sz="2400" dirty="0" smtClean="0"/>
              <a:t>, </a:t>
            </a:r>
            <a:r>
              <a:rPr lang="zh-CN" altLang="en-US" sz="2400" dirty="0" smtClean="0"/>
              <a:t>由于采购量较大</a:t>
            </a:r>
            <a:r>
              <a:rPr lang="en-US" altLang="zh-CN" sz="2400" dirty="0" smtClean="0"/>
              <a:t>, </a:t>
            </a:r>
            <a:r>
              <a:rPr lang="zh-CN" altLang="en-US" sz="2400" dirty="0" smtClean="0"/>
              <a:t>在与供应商谈判中具有优势</a:t>
            </a:r>
            <a:r>
              <a:rPr lang="en-US" altLang="zh-CN" sz="2400" dirty="0" smtClean="0"/>
              <a:t>, </a:t>
            </a:r>
            <a:r>
              <a:rPr lang="zh-CN" altLang="en-US" sz="2400" dirty="0" smtClean="0"/>
              <a:t>可以得到较低的价格</a:t>
            </a:r>
            <a:r>
              <a:rPr lang="en-US" altLang="zh-CN" sz="2400" dirty="0" smtClean="0"/>
              <a:t>; </a:t>
            </a:r>
            <a:r>
              <a:rPr lang="zh-CN" altLang="en-US" sz="2400" dirty="0" smtClean="0"/>
              <a:t>由于我们同时给多家公司提供服务</a:t>
            </a:r>
            <a:r>
              <a:rPr lang="en-US" altLang="zh-CN" sz="2400" dirty="0" smtClean="0"/>
              <a:t>, </a:t>
            </a:r>
            <a:r>
              <a:rPr lang="zh-CN" altLang="en-US" sz="2400" dirty="0" smtClean="0"/>
              <a:t>可以降低其它管理成本。 </a:t>
            </a:r>
            <a:endParaRPr lang="en-US" altLang="zh-CN" sz="2400" dirty="0" smtClean="0"/>
          </a:p>
          <a:p>
            <a:r>
              <a:rPr lang="zh-CN" altLang="en-US" sz="2400" b="1" dirty="0" smtClean="0"/>
              <a:t>三、供应网络体系优化 </a:t>
            </a:r>
          </a:p>
          <a:p>
            <a:pPr>
              <a:buNone/>
            </a:pPr>
            <a:r>
              <a:rPr lang="zh-CN" altLang="en-US" sz="2400" dirty="0" smtClean="0"/>
              <a:t>     可以根据具体情况为客户提供合理仓储、运输等服务。</a:t>
            </a:r>
          </a:p>
          <a:p>
            <a:r>
              <a:rPr lang="zh-CN" altLang="en-US" sz="2400" b="1" dirty="0" smtClean="0"/>
              <a:t>四、供应商管理库存 </a:t>
            </a:r>
          </a:p>
          <a:p>
            <a:pPr>
              <a:buNone/>
            </a:pPr>
            <a:r>
              <a:rPr lang="zh-CN" altLang="en-US" sz="2400" dirty="0" smtClean="0"/>
              <a:t>     是一种通过合适的通讯方式持续补充关键产品库存管理方式。能够快速响应储藏位置，较高的库存周转，及合适的库存量等。</a:t>
            </a:r>
            <a:endParaRPr lang="zh-CN" alt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综合包装服务</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b="1" dirty="0" smtClean="0"/>
              <a:t>五、包装运作服务 </a:t>
            </a:r>
          </a:p>
          <a:p>
            <a:pPr>
              <a:buNone/>
            </a:pPr>
            <a:r>
              <a:rPr lang="zh-CN" altLang="en-US" dirty="0" smtClean="0"/>
              <a:t>     根据不同的合作协议，可以为客户提供物理包装运作服务。 </a:t>
            </a:r>
          </a:p>
          <a:p>
            <a:r>
              <a:rPr lang="zh-CN" altLang="en-US" b="1" dirty="0" smtClean="0"/>
              <a:t>六、包装咨询服务 </a:t>
            </a:r>
          </a:p>
          <a:p>
            <a:pPr>
              <a:buNone/>
            </a:pPr>
            <a:r>
              <a:rPr lang="zh-CN" altLang="en-US" dirty="0" smtClean="0"/>
              <a:t>     公司的设计人员，运作和客户服务的人员的专业技能随时可为客户提供各类咨询服务和现场指导参与设计。</a:t>
            </a:r>
          </a:p>
          <a:p>
            <a:r>
              <a:rPr lang="zh-CN" altLang="en-US" b="1" dirty="0" smtClean="0"/>
              <a:t>七、废旧包装服务回收（绿色供应）</a:t>
            </a:r>
          </a:p>
          <a:p>
            <a:pPr>
              <a:buNone/>
            </a:pPr>
            <a:r>
              <a:rPr lang="zh-CN" altLang="en-US" dirty="0" smtClean="0"/>
              <a:t>     提供闭环供应服务，解决客户的费旧物料管理问题。  </a:t>
            </a:r>
          </a:p>
          <a:p>
            <a:r>
              <a:rPr lang="zh-CN" altLang="en-US" b="1" dirty="0" smtClean="0"/>
              <a:t>八、服务水平指标 </a:t>
            </a:r>
          </a:p>
          <a:p>
            <a:pPr>
              <a:buNone/>
            </a:pPr>
            <a:r>
              <a:rPr lang="zh-CN" altLang="en-US" dirty="0" smtClean="0"/>
              <a:t>     客户仅通过服务水平指标就可以衡量成本，质量和交货期等方面的问题。</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a:spLocks noGrp="1"/>
          </p:cNvSpPr>
          <p:nvPr>
            <p:ph type="sldNum" sz="quarter" idx="11"/>
          </p:nvPr>
        </p:nvSpPr>
        <p:spPr/>
        <p:txBody>
          <a:bodyPr/>
          <a:lstStyle/>
          <a:p>
            <a:fld id="{7D8899AF-1FA0-43CF-A06C-A7F2DDBA2A8F}" type="slidenum">
              <a:rPr lang="zh-CN" altLang="en-US"/>
              <a:pPr/>
              <a:t>19</a:t>
            </a:fld>
            <a:endParaRPr lang="en-US" altLang="zh-CN"/>
          </a:p>
        </p:txBody>
      </p:sp>
      <p:grpSp>
        <p:nvGrpSpPr>
          <p:cNvPr id="2" name="Group 3"/>
          <p:cNvGrpSpPr>
            <a:grpSpLocks/>
          </p:cNvGrpSpPr>
          <p:nvPr/>
        </p:nvGrpSpPr>
        <p:grpSpPr bwMode="auto">
          <a:xfrm>
            <a:off x="1619672" y="980728"/>
            <a:ext cx="5789914" cy="5451466"/>
            <a:chOff x="2157" y="1779"/>
            <a:chExt cx="1944" cy="1885"/>
          </a:xfrm>
        </p:grpSpPr>
        <p:sp>
          <p:nvSpPr>
            <p:cNvPr id="223236" name="Freeform 4"/>
            <p:cNvSpPr>
              <a:spLocks/>
            </p:cNvSpPr>
            <p:nvPr/>
          </p:nvSpPr>
          <p:spPr bwMode="blackWhite">
            <a:xfrm>
              <a:off x="2355" y="1779"/>
              <a:ext cx="973" cy="805"/>
            </a:xfrm>
            <a:custGeom>
              <a:avLst/>
              <a:gdLst/>
              <a:ahLst/>
              <a:cxnLst>
                <a:cxn ang="0">
                  <a:pos x="402" y="804"/>
                </a:cxn>
                <a:cxn ang="0">
                  <a:pos x="424" y="765"/>
                </a:cxn>
                <a:cxn ang="0">
                  <a:pos x="450" y="730"/>
                </a:cxn>
                <a:cxn ang="0">
                  <a:pos x="479" y="698"/>
                </a:cxn>
                <a:cxn ang="0">
                  <a:pos x="512" y="668"/>
                </a:cxn>
                <a:cxn ang="0">
                  <a:pos x="548" y="642"/>
                </a:cxn>
                <a:cxn ang="0">
                  <a:pos x="583" y="621"/>
                </a:cxn>
                <a:cxn ang="0">
                  <a:pos x="620" y="603"/>
                </a:cxn>
                <a:cxn ang="0">
                  <a:pos x="660" y="589"/>
                </a:cxn>
                <a:cxn ang="0">
                  <a:pos x="699" y="579"/>
                </a:cxn>
                <a:cxn ang="0">
                  <a:pos x="740" y="572"/>
                </a:cxn>
                <a:cxn ang="0">
                  <a:pos x="752" y="722"/>
                </a:cxn>
                <a:cxn ang="0">
                  <a:pos x="972" y="356"/>
                </a:cxn>
                <a:cxn ang="0">
                  <a:pos x="712" y="0"/>
                </a:cxn>
                <a:cxn ang="0">
                  <a:pos x="713" y="134"/>
                </a:cxn>
                <a:cxn ang="0">
                  <a:pos x="651" y="142"/>
                </a:cxn>
                <a:cxn ang="0">
                  <a:pos x="590" y="154"/>
                </a:cxn>
                <a:cxn ang="0">
                  <a:pos x="530" y="170"/>
                </a:cxn>
                <a:cxn ang="0">
                  <a:pos x="471" y="191"/>
                </a:cxn>
                <a:cxn ang="0">
                  <a:pos x="414" y="216"/>
                </a:cxn>
                <a:cxn ang="0">
                  <a:pos x="359" y="245"/>
                </a:cxn>
                <a:cxn ang="0">
                  <a:pos x="305" y="278"/>
                </a:cxn>
                <a:cxn ang="0">
                  <a:pos x="257" y="312"/>
                </a:cxn>
                <a:cxn ang="0">
                  <a:pos x="212" y="349"/>
                </a:cxn>
                <a:cxn ang="0">
                  <a:pos x="170" y="390"/>
                </a:cxn>
                <a:cxn ang="0">
                  <a:pos x="129" y="432"/>
                </a:cxn>
                <a:cxn ang="0">
                  <a:pos x="92" y="478"/>
                </a:cxn>
                <a:cxn ang="0">
                  <a:pos x="58" y="526"/>
                </a:cxn>
                <a:cxn ang="0">
                  <a:pos x="27" y="576"/>
                </a:cxn>
                <a:cxn ang="0">
                  <a:pos x="0" y="628"/>
                </a:cxn>
                <a:cxn ang="0">
                  <a:pos x="264" y="607"/>
                </a:cxn>
                <a:cxn ang="0">
                  <a:pos x="402" y="804"/>
                </a:cxn>
              </a:cxnLst>
              <a:rect l="0" t="0" r="r" b="b"/>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solidFill>
              <a:srgbClr val="FFC000"/>
            </a:solidFill>
            <a:ln w="12700" cap="rnd" cmpd="sng">
              <a:solidFill>
                <a:schemeClr val="tx1"/>
              </a:solidFill>
              <a:prstDash val="solid"/>
              <a:round/>
              <a:headEnd/>
              <a:tailEnd/>
            </a:ln>
            <a:effectLst/>
          </p:spPr>
          <p:txBody>
            <a:bodyPr/>
            <a:lstStyle/>
            <a:p>
              <a:endParaRPr lang="zh-CN" altLang="en-US"/>
            </a:p>
          </p:txBody>
        </p:sp>
        <p:sp>
          <p:nvSpPr>
            <p:cNvPr id="223237" name="Freeform 5"/>
            <p:cNvSpPr>
              <a:spLocks/>
            </p:cNvSpPr>
            <p:nvPr/>
          </p:nvSpPr>
          <p:spPr bwMode="blackWhite">
            <a:xfrm>
              <a:off x="3220" y="1913"/>
              <a:ext cx="881" cy="819"/>
            </a:xfrm>
            <a:custGeom>
              <a:avLst/>
              <a:gdLst/>
              <a:ahLst/>
              <a:cxnLst>
                <a:cxn ang="0">
                  <a:pos x="583" y="818"/>
                </a:cxn>
                <a:cxn ang="0">
                  <a:pos x="685" y="715"/>
                </a:cxn>
                <a:cxn ang="0">
                  <a:pos x="784" y="609"/>
                </a:cxn>
                <a:cxn ang="0">
                  <a:pos x="880" y="502"/>
                </a:cxn>
                <a:cxn ang="0">
                  <a:pos x="734" y="542"/>
                </a:cxn>
                <a:cxn ang="0">
                  <a:pos x="709" y="487"/>
                </a:cxn>
                <a:cxn ang="0">
                  <a:pos x="681" y="433"/>
                </a:cxn>
                <a:cxn ang="0">
                  <a:pos x="650" y="383"/>
                </a:cxn>
                <a:cxn ang="0">
                  <a:pos x="615" y="334"/>
                </a:cxn>
                <a:cxn ang="0">
                  <a:pos x="576" y="288"/>
                </a:cxn>
                <a:cxn ang="0">
                  <a:pos x="534" y="245"/>
                </a:cxn>
                <a:cxn ang="0">
                  <a:pos x="490" y="204"/>
                </a:cxn>
                <a:cxn ang="0">
                  <a:pos x="443" y="168"/>
                </a:cxn>
                <a:cxn ang="0">
                  <a:pos x="393" y="133"/>
                </a:cxn>
                <a:cxn ang="0">
                  <a:pos x="342" y="103"/>
                </a:cxn>
                <a:cxn ang="0">
                  <a:pos x="288" y="76"/>
                </a:cxn>
                <a:cxn ang="0">
                  <a:pos x="233" y="54"/>
                </a:cxn>
                <a:cxn ang="0">
                  <a:pos x="176" y="34"/>
                </a:cxn>
                <a:cxn ang="0">
                  <a:pos x="118" y="19"/>
                </a:cxn>
                <a:cxn ang="0">
                  <a:pos x="60" y="8"/>
                </a:cxn>
                <a:cxn ang="0">
                  <a:pos x="0" y="0"/>
                </a:cxn>
                <a:cxn ang="0">
                  <a:pos x="147" y="218"/>
                </a:cxn>
                <a:cxn ang="0">
                  <a:pos x="27" y="444"/>
                </a:cxn>
                <a:cxn ang="0">
                  <a:pos x="70" y="456"/>
                </a:cxn>
                <a:cxn ang="0">
                  <a:pos x="111" y="474"/>
                </a:cxn>
                <a:cxn ang="0">
                  <a:pos x="149" y="496"/>
                </a:cxn>
                <a:cxn ang="0">
                  <a:pos x="187" y="522"/>
                </a:cxn>
                <a:cxn ang="0">
                  <a:pos x="220" y="551"/>
                </a:cxn>
                <a:cxn ang="0">
                  <a:pos x="252" y="584"/>
                </a:cxn>
                <a:cxn ang="0">
                  <a:pos x="279" y="618"/>
                </a:cxn>
                <a:cxn ang="0">
                  <a:pos x="302" y="657"/>
                </a:cxn>
                <a:cxn ang="0">
                  <a:pos x="146" y="699"/>
                </a:cxn>
                <a:cxn ang="0">
                  <a:pos x="583" y="818"/>
                </a:cxn>
              </a:cxnLst>
              <a:rect l="0" t="0" r="r" b="b"/>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solidFill>
              <a:srgbClr val="00B0F0"/>
            </a:solidFill>
            <a:ln w="12700" cap="rnd" cmpd="sng">
              <a:solidFill>
                <a:schemeClr val="tx1"/>
              </a:solidFill>
              <a:prstDash val="solid"/>
              <a:round/>
              <a:headEnd/>
              <a:tailEnd/>
            </a:ln>
            <a:effectLst/>
          </p:spPr>
          <p:txBody>
            <a:bodyPr/>
            <a:lstStyle/>
            <a:p>
              <a:endParaRPr lang="zh-CN" altLang="en-US"/>
            </a:p>
          </p:txBody>
        </p:sp>
        <p:sp>
          <p:nvSpPr>
            <p:cNvPr id="223238" name="Freeform 6"/>
            <p:cNvSpPr>
              <a:spLocks/>
            </p:cNvSpPr>
            <p:nvPr/>
          </p:nvSpPr>
          <p:spPr bwMode="blackWhite">
            <a:xfrm>
              <a:off x="3354" y="2584"/>
              <a:ext cx="666" cy="1033"/>
            </a:xfrm>
            <a:custGeom>
              <a:avLst/>
              <a:gdLst/>
              <a:ahLst/>
              <a:cxnLst>
                <a:cxn ang="0">
                  <a:pos x="217" y="121"/>
                </a:cxn>
                <a:cxn ang="0">
                  <a:pos x="223" y="164"/>
                </a:cxn>
                <a:cxn ang="0">
                  <a:pos x="224" y="209"/>
                </a:cxn>
                <a:cxn ang="0">
                  <a:pos x="222" y="253"/>
                </a:cxn>
                <a:cxn ang="0">
                  <a:pos x="214" y="296"/>
                </a:cxn>
                <a:cxn ang="0">
                  <a:pos x="202" y="339"/>
                </a:cxn>
                <a:cxn ang="0">
                  <a:pos x="187" y="380"/>
                </a:cxn>
                <a:cxn ang="0">
                  <a:pos x="166" y="420"/>
                </a:cxn>
                <a:cxn ang="0">
                  <a:pos x="142" y="457"/>
                </a:cxn>
                <a:cxn ang="0">
                  <a:pos x="114" y="492"/>
                </a:cxn>
                <a:cxn ang="0">
                  <a:pos x="84" y="524"/>
                </a:cxn>
                <a:cxn ang="0">
                  <a:pos x="0" y="371"/>
                </a:cxn>
                <a:cxn ang="0">
                  <a:pos x="0" y="819"/>
                </a:cxn>
                <a:cxn ang="0">
                  <a:pos x="378" y="1032"/>
                </a:cxn>
                <a:cxn ang="0">
                  <a:pos x="306" y="909"/>
                </a:cxn>
                <a:cxn ang="0">
                  <a:pos x="354" y="871"/>
                </a:cxn>
                <a:cxn ang="0">
                  <a:pos x="398" y="831"/>
                </a:cxn>
                <a:cxn ang="0">
                  <a:pos x="440" y="787"/>
                </a:cxn>
                <a:cxn ang="0">
                  <a:pos x="480" y="741"/>
                </a:cxn>
                <a:cxn ang="0">
                  <a:pos x="515" y="692"/>
                </a:cxn>
                <a:cxn ang="0">
                  <a:pos x="547" y="641"/>
                </a:cxn>
                <a:cxn ang="0">
                  <a:pos x="575" y="588"/>
                </a:cxn>
                <a:cxn ang="0">
                  <a:pos x="600" y="533"/>
                </a:cxn>
                <a:cxn ang="0">
                  <a:pos x="621" y="476"/>
                </a:cxn>
                <a:cxn ang="0">
                  <a:pos x="638" y="419"/>
                </a:cxn>
                <a:cxn ang="0">
                  <a:pos x="651" y="359"/>
                </a:cxn>
                <a:cxn ang="0">
                  <a:pos x="659" y="300"/>
                </a:cxn>
                <a:cxn ang="0">
                  <a:pos x="664" y="239"/>
                </a:cxn>
                <a:cxn ang="0">
                  <a:pos x="665" y="180"/>
                </a:cxn>
                <a:cxn ang="0">
                  <a:pos x="662" y="119"/>
                </a:cxn>
                <a:cxn ang="0">
                  <a:pos x="654" y="59"/>
                </a:cxn>
                <a:cxn ang="0">
                  <a:pos x="642" y="0"/>
                </a:cxn>
                <a:cxn ang="0">
                  <a:pos x="454" y="190"/>
                </a:cxn>
                <a:cxn ang="0">
                  <a:pos x="217" y="121"/>
                </a:cxn>
              </a:cxnLst>
              <a:rect l="0" t="0" r="r" b="b"/>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solidFill>
              <a:srgbClr val="00B050"/>
            </a:solidFill>
            <a:ln w="12700" cap="rnd" cmpd="sng">
              <a:solidFill>
                <a:schemeClr val="tx1"/>
              </a:solidFill>
              <a:prstDash val="solid"/>
              <a:round/>
              <a:headEnd/>
              <a:tailEnd/>
            </a:ln>
            <a:effectLst/>
          </p:spPr>
          <p:txBody>
            <a:bodyPr/>
            <a:lstStyle/>
            <a:p>
              <a:endParaRPr lang="zh-CN" altLang="en-US"/>
            </a:p>
          </p:txBody>
        </p:sp>
        <p:sp>
          <p:nvSpPr>
            <p:cNvPr id="223239" name="Freeform 7"/>
            <p:cNvSpPr>
              <a:spLocks/>
            </p:cNvSpPr>
            <p:nvPr/>
          </p:nvSpPr>
          <p:spPr bwMode="blackWhite">
            <a:xfrm>
              <a:off x="2522" y="3027"/>
              <a:ext cx="1030" cy="637"/>
            </a:xfrm>
            <a:custGeom>
              <a:avLst/>
              <a:gdLst/>
              <a:ahLst/>
              <a:cxnLst>
                <a:cxn ang="0">
                  <a:pos x="792" y="161"/>
                </a:cxn>
                <a:cxn ang="0">
                  <a:pos x="753" y="175"/>
                </a:cxn>
                <a:cxn ang="0">
                  <a:pos x="712" y="187"/>
                </a:cxn>
                <a:cxn ang="0">
                  <a:pos x="670" y="193"/>
                </a:cxn>
                <a:cxn ang="0">
                  <a:pos x="628" y="196"/>
                </a:cxn>
                <a:cxn ang="0">
                  <a:pos x="586" y="194"/>
                </a:cxn>
                <a:cxn ang="0">
                  <a:pos x="544" y="188"/>
                </a:cxn>
                <a:cxn ang="0">
                  <a:pos x="502" y="179"/>
                </a:cxn>
                <a:cxn ang="0">
                  <a:pos x="462" y="166"/>
                </a:cxn>
                <a:cxn ang="0">
                  <a:pos x="424" y="148"/>
                </a:cxn>
                <a:cxn ang="0">
                  <a:pos x="388" y="127"/>
                </a:cxn>
                <a:cxn ang="0">
                  <a:pos x="493" y="0"/>
                </a:cxn>
                <a:cxn ang="0">
                  <a:pos x="73" y="152"/>
                </a:cxn>
                <a:cxn ang="0">
                  <a:pos x="31" y="403"/>
                </a:cxn>
                <a:cxn ang="0">
                  <a:pos x="33" y="405"/>
                </a:cxn>
                <a:cxn ang="0">
                  <a:pos x="0" y="588"/>
                </a:cxn>
                <a:cxn ang="0">
                  <a:pos x="104" y="463"/>
                </a:cxn>
                <a:cxn ang="0">
                  <a:pos x="155" y="498"/>
                </a:cxn>
                <a:cxn ang="0">
                  <a:pos x="208" y="530"/>
                </a:cxn>
                <a:cxn ang="0">
                  <a:pos x="262" y="557"/>
                </a:cxn>
                <a:cxn ang="0">
                  <a:pos x="319" y="580"/>
                </a:cxn>
                <a:cxn ang="0">
                  <a:pos x="377" y="600"/>
                </a:cxn>
                <a:cxn ang="0">
                  <a:pos x="435" y="615"/>
                </a:cxn>
                <a:cxn ang="0">
                  <a:pos x="496" y="627"/>
                </a:cxn>
                <a:cxn ang="0">
                  <a:pos x="557" y="634"/>
                </a:cxn>
                <a:cxn ang="0">
                  <a:pos x="618" y="636"/>
                </a:cxn>
                <a:cxn ang="0">
                  <a:pos x="679" y="634"/>
                </a:cxn>
                <a:cxn ang="0">
                  <a:pos x="740" y="628"/>
                </a:cxn>
                <a:cxn ang="0">
                  <a:pos x="801" y="617"/>
                </a:cxn>
                <a:cxn ang="0">
                  <a:pos x="859" y="603"/>
                </a:cxn>
                <a:cxn ang="0">
                  <a:pos x="917" y="585"/>
                </a:cxn>
                <a:cxn ang="0">
                  <a:pos x="974" y="561"/>
                </a:cxn>
                <a:cxn ang="0">
                  <a:pos x="1029" y="534"/>
                </a:cxn>
                <a:cxn ang="0">
                  <a:pos x="795" y="398"/>
                </a:cxn>
                <a:cxn ang="0">
                  <a:pos x="792" y="161"/>
                </a:cxn>
              </a:cxnLst>
              <a:rect l="0" t="0" r="r" b="b"/>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solidFill>
              <a:srgbClr val="92D050"/>
            </a:solidFill>
            <a:ln w="12700" cap="rnd" cmpd="sng">
              <a:solidFill>
                <a:schemeClr val="tx1"/>
              </a:solidFill>
              <a:prstDash val="solid"/>
              <a:round/>
              <a:headEnd/>
              <a:tailEnd/>
            </a:ln>
            <a:effectLst/>
          </p:spPr>
          <p:txBody>
            <a:bodyPr/>
            <a:lstStyle/>
            <a:p>
              <a:endParaRPr lang="zh-CN" altLang="en-US"/>
            </a:p>
          </p:txBody>
        </p:sp>
        <p:sp>
          <p:nvSpPr>
            <p:cNvPr id="223240" name="Freeform 8"/>
            <p:cNvSpPr>
              <a:spLocks/>
            </p:cNvSpPr>
            <p:nvPr/>
          </p:nvSpPr>
          <p:spPr bwMode="blackWhite">
            <a:xfrm>
              <a:off x="2157" y="2422"/>
              <a:ext cx="697" cy="971"/>
            </a:xfrm>
            <a:custGeom>
              <a:avLst/>
              <a:gdLst/>
              <a:ahLst/>
              <a:cxnLst>
                <a:cxn ang="0">
                  <a:pos x="648" y="639"/>
                </a:cxn>
                <a:cxn ang="0">
                  <a:pos x="621" y="603"/>
                </a:cxn>
                <a:cxn ang="0">
                  <a:pos x="599" y="563"/>
                </a:cxn>
                <a:cxn ang="0">
                  <a:pos x="580" y="522"/>
                </a:cxn>
                <a:cxn ang="0">
                  <a:pos x="566" y="480"/>
                </a:cxn>
                <a:cxn ang="0">
                  <a:pos x="556" y="436"/>
                </a:cxn>
                <a:cxn ang="0">
                  <a:pos x="551" y="392"/>
                </a:cxn>
                <a:cxn ang="0">
                  <a:pos x="550" y="347"/>
                </a:cxn>
                <a:cxn ang="0">
                  <a:pos x="554" y="302"/>
                </a:cxn>
                <a:cxn ang="0">
                  <a:pos x="696" y="368"/>
                </a:cxn>
                <a:cxn ang="0">
                  <a:pos x="445" y="0"/>
                </a:cxn>
                <a:cxn ang="0">
                  <a:pos x="0" y="44"/>
                </a:cxn>
                <a:cxn ang="0">
                  <a:pos x="148" y="113"/>
                </a:cxn>
                <a:cxn ang="0">
                  <a:pos x="133" y="173"/>
                </a:cxn>
                <a:cxn ang="0">
                  <a:pos x="121" y="233"/>
                </a:cxn>
                <a:cxn ang="0">
                  <a:pos x="116" y="295"/>
                </a:cxn>
                <a:cxn ang="0">
                  <a:pos x="112" y="357"/>
                </a:cxn>
                <a:cxn ang="0">
                  <a:pos x="114" y="418"/>
                </a:cxn>
                <a:cxn ang="0">
                  <a:pos x="120" y="479"/>
                </a:cxn>
                <a:cxn ang="0">
                  <a:pos x="131" y="540"/>
                </a:cxn>
                <a:cxn ang="0">
                  <a:pos x="145" y="599"/>
                </a:cxn>
                <a:cxn ang="0">
                  <a:pos x="163" y="659"/>
                </a:cxn>
                <a:cxn ang="0">
                  <a:pos x="187" y="716"/>
                </a:cxn>
                <a:cxn ang="0">
                  <a:pos x="214" y="771"/>
                </a:cxn>
                <a:cxn ang="0">
                  <a:pos x="244" y="825"/>
                </a:cxn>
                <a:cxn ang="0">
                  <a:pos x="278" y="876"/>
                </a:cxn>
                <a:cxn ang="0">
                  <a:pos x="316" y="925"/>
                </a:cxn>
                <a:cxn ang="0">
                  <a:pos x="357" y="970"/>
                </a:cxn>
                <a:cxn ang="0">
                  <a:pos x="399" y="730"/>
                </a:cxn>
                <a:cxn ang="0">
                  <a:pos x="648" y="639"/>
                </a:cxn>
              </a:cxnLst>
              <a:rect l="0" t="0" r="r" b="b"/>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solidFill>
              <a:srgbClr val="FFFF00"/>
            </a:solidFill>
            <a:ln w="12700" cap="rnd" cmpd="sng">
              <a:solidFill>
                <a:schemeClr val="tx1"/>
              </a:solidFill>
              <a:prstDash val="solid"/>
              <a:round/>
              <a:headEnd/>
              <a:tailEnd/>
            </a:ln>
            <a:effectLst/>
          </p:spPr>
          <p:txBody>
            <a:bodyPr/>
            <a:lstStyle/>
            <a:p>
              <a:endParaRPr lang="zh-CN" altLang="en-US"/>
            </a:p>
          </p:txBody>
        </p:sp>
      </p:grpSp>
      <p:sp>
        <p:nvSpPr>
          <p:cNvPr id="223241" name="Rectangle 9"/>
          <p:cNvSpPr>
            <a:spLocks noChangeArrowheads="1"/>
          </p:cNvSpPr>
          <p:nvPr/>
        </p:nvSpPr>
        <p:spPr bwMode="blackWhite">
          <a:xfrm>
            <a:off x="2195736" y="3645024"/>
            <a:ext cx="877954" cy="615553"/>
          </a:xfrm>
          <a:prstGeom prst="rect">
            <a:avLst/>
          </a:prstGeom>
          <a:noFill/>
          <a:ln w="9525">
            <a:noFill/>
            <a:miter lim="800000"/>
            <a:headEnd/>
            <a:tailEnd/>
          </a:ln>
          <a:effectLst/>
        </p:spPr>
        <p:txBody>
          <a:bodyPr lIns="0" tIns="0" rIns="0" bIns="0" anchor="ctr" anchorCtr="1">
            <a:spAutoFit/>
          </a:bodyPr>
          <a:lstStyle/>
          <a:p>
            <a:pPr algn="ctr" defTabSz="803384"/>
            <a:r>
              <a:rPr lang="zh-CN" altLang="en-US" sz="2000" b="1" dirty="0" smtClean="0"/>
              <a:t>改善财政状况</a:t>
            </a:r>
            <a:endParaRPr lang="en-US" altLang="zh-CN" sz="2000" dirty="0">
              <a:ea typeface="宋体" charset="-122"/>
            </a:endParaRPr>
          </a:p>
        </p:txBody>
      </p:sp>
      <p:sp>
        <p:nvSpPr>
          <p:cNvPr id="223242" name="Rectangle 10"/>
          <p:cNvSpPr>
            <a:spLocks noChangeArrowheads="1"/>
          </p:cNvSpPr>
          <p:nvPr/>
        </p:nvSpPr>
        <p:spPr bwMode="blackWhite">
          <a:xfrm>
            <a:off x="2843808" y="1988840"/>
            <a:ext cx="1872208" cy="615553"/>
          </a:xfrm>
          <a:prstGeom prst="rect">
            <a:avLst/>
          </a:prstGeom>
          <a:noFill/>
          <a:ln w="9525">
            <a:noFill/>
            <a:miter lim="800000"/>
            <a:headEnd/>
            <a:tailEnd/>
          </a:ln>
          <a:effectLst/>
        </p:spPr>
        <p:txBody>
          <a:bodyPr wrap="square" lIns="0" tIns="0" rIns="0" bIns="0" anchor="ctr" anchorCtr="1">
            <a:spAutoFit/>
          </a:bodyPr>
          <a:lstStyle/>
          <a:p>
            <a:pPr algn="ctr" defTabSz="803384"/>
            <a:r>
              <a:rPr lang="zh-CN" altLang="en-US" sz="2000" b="1" dirty="0" smtClean="0"/>
              <a:t>降低采购成本和采购管理成本</a:t>
            </a:r>
            <a:endParaRPr lang="en-US" altLang="zh-CN" sz="2000" dirty="0">
              <a:ea typeface="宋体" charset="-122"/>
            </a:endParaRPr>
          </a:p>
        </p:txBody>
      </p:sp>
      <p:sp>
        <p:nvSpPr>
          <p:cNvPr id="223243" name="Rectangle 11"/>
          <p:cNvSpPr>
            <a:spLocks noChangeArrowheads="1"/>
          </p:cNvSpPr>
          <p:nvPr/>
        </p:nvSpPr>
        <p:spPr bwMode="blackWhite">
          <a:xfrm>
            <a:off x="5364088" y="2276872"/>
            <a:ext cx="1200635" cy="615553"/>
          </a:xfrm>
          <a:prstGeom prst="rect">
            <a:avLst/>
          </a:prstGeom>
          <a:noFill/>
          <a:ln w="9525">
            <a:noFill/>
            <a:miter lim="800000"/>
            <a:headEnd/>
            <a:tailEnd/>
          </a:ln>
          <a:effectLst/>
        </p:spPr>
        <p:txBody>
          <a:bodyPr wrap="square" lIns="0" tIns="0" rIns="0" bIns="0" anchor="ctr" anchorCtr="1">
            <a:spAutoFit/>
          </a:bodyPr>
          <a:lstStyle/>
          <a:p>
            <a:pPr algn="ctr" defTabSz="803384"/>
            <a:r>
              <a:rPr lang="zh-CN" altLang="en-US" sz="2000" b="1" dirty="0" smtClean="0"/>
              <a:t>有效的管理供应商</a:t>
            </a:r>
            <a:endParaRPr lang="en-US" altLang="zh-CN" sz="2000" dirty="0">
              <a:ea typeface="宋体" charset="-122"/>
            </a:endParaRPr>
          </a:p>
        </p:txBody>
      </p:sp>
      <p:sp>
        <p:nvSpPr>
          <p:cNvPr id="223244" name="Rectangle 12"/>
          <p:cNvSpPr>
            <a:spLocks noChangeArrowheads="1"/>
          </p:cNvSpPr>
          <p:nvPr/>
        </p:nvSpPr>
        <p:spPr bwMode="blackWhite">
          <a:xfrm>
            <a:off x="5796136" y="4365104"/>
            <a:ext cx="1189730" cy="615553"/>
          </a:xfrm>
          <a:prstGeom prst="rect">
            <a:avLst/>
          </a:prstGeom>
          <a:noFill/>
          <a:ln w="9525">
            <a:noFill/>
            <a:miter lim="800000"/>
            <a:headEnd/>
            <a:tailEnd/>
          </a:ln>
          <a:effectLst/>
        </p:spPr>
        <p:txBody>
          <a:bodyPr wrap="square" lIns="0" tIns="0" rIns="0" bIns="0" anchor="ctr" anchorCtr="1">
            <a:spAutoFit/>
          </a:bodyPr>
          <a:lstStyle/>
          <a:p>
            <a:pPr algn="ctr" defTabSz="803384"/>
            <a:r>
              <a:rPr lang="zh-CN" altLang="en-US" sz="2000" b="1" dirty="0" smtClean="0"/>
              <a:t>降低最小起订量</a:t>
            </a:r>
            <a:endParaRPr lang="en-US" altLang="zh-CN" sz="2000" dirty="0">
              <a:ea typeface="宋体" charset="-122"/>
            </a:endParaRPr>
          </a:p>
        </p:txBody>
      </p:sp>
      <p:sp>
        <p:nvSpPr>
          <p:cNvPr id="223245" name="Rectangle 13"/>
          <p:cNvSpPr>
            <a:spLocks noChangeArrowheads="1"/>
          </p:cNvSpPr>
          <p:nvPr/>
        </p:nvSpPr>
        <p:spPr bwMode="blackWhite">
          <a:xfrm>
            <a:off x="3419872" y="5301208"/>
            <a:ext cx="1512167" cy="615553"/>
          </a:xfrm>
          <a:prstGeom prst="rect">
            <a:avLst/>
          </a:prstGeom>
          <a:noFill/>
          <a:ln w="9525">
            <a:noFill/>
            <a:miter lim="800000"/>
            <a:headEnd/>
            <a:tailEnd/>
          </a:ln>
          <a:effectLst/>
        </p:spPr>
        <p:txBody>
          <a:bodyPr wrap="square" lIns="0" tIns="0" rIns="0" bIns="0" anchor="ctr" anchorCtr="1">
            <a:spAutoFit/>
          </a:bodyPr>
          <a:lstStyle/>
          <a:p>
            <a:pPr algn="ctr" defTabSz="803384"/>
            <a:r>
              <a:rPr lang="zh-CN" altLang="en-US" sz="2000" b="1" dirty="0" smtClean="0"/>
              <a:t>改善与降低仓储成本</a:t>
            </a:r>
            <a:endParaRPr lang="en-US" altLang="zh-CN" sz="2000" dirty="0">
              <a:ea typeface="宋体" charset="-122"/>
            </a:endParaRPr>
          </a:p>
        </p:txBody>
      </p:sp>
      <p:sp>
        <p:nvSpPr>
          <p:cNvPr id="17" name="标题 16"/>
          <p:cNvSpPr>
            <a:spLocks noGrp="1"/>
          </p:cNvSpPr>
          <p:nvPr>
            <p:ph type="title"/>
          </p:nvPr>
        </p:nvSpPr>
        <p:spPr/>
        <p:txBody>
          <a:bodyPr>
            <a:normAutofit/>
          </a:bodyPr>
          <a:lstStyle/>
          <a:p>
            <a:pPr lvl="0"/>
            <a:r>
              <a:rPr lang="zh-CN" altLang="en-US" dirty="0" smtClean="0"/>
              <a:t>为什么选择综合包装服务供应商</a:t>
            </a:r>
            <a:endParaRPr lang="zh-CN" alt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公司简介</a:t>
            </a:r>
          </a:p>
        </p:txBody>
      </p:sp>
      <p:sp>
        <p:nvSpPr>
          <p:cNvPr id="4" name="Rectangle 3"/>
          <p:cNvSpPr>
            <a:spLocks noGrp="1" noChangeArrowheads="1"/>
          </p:cNvSpPr>
          <p:nvPr>
            <p:ph idx="1"/>
          </p:nvPr>
        </p:nvSpPr>
        <p:spPr>
          <a:xfrm>
            <a:off x="467544" y="2060848"/>
            <a:ext cx="8229600" cy="1656184"/>
          </a:xfrm>
        </p:spPr>
        <p:txBody>
          <a:bodyPr>
            <a:normAutofit/>
          </a:bodyPr>
          <a:lstStyle/>
          <a:p>
            <a:r>
              <a:rPr lang="zh-CN" altLang="en-US" sz="2000" dirty="0" smtClean="0"/>
              <a:t>我们专注</a:t>
            </a:r>
            <a:r>
              <a:rPr lang="zh-CN" altLang="en-US" sz="2000" dirty="0"/>
              <a:t>于为电子加工业客户</a:t>
            </a:r>
            <a:r>
              <a:rPr lang="zh-CN" altLang="en-US" sz="2000" dirty="0" smtClean="0"/>
              <a:t>提供标签标识、包装集成和精密模切部件解决方案。帮助</a:t>
            </a:r>
            <a:r>
              <a:rPr lang="en-US" altLang="zh-CN" sz="2000" dirty="0"/>
              <a:t>PCBA</a:t>
            </a:r>
            <a:r>
              <a:rPr lang="zh-CN" altLang="en-US" sz="2000" dirty="0" smtClean="0"/>
              <a:t>厂商、电子器件</a:t>
            </a:r>
            <a:r>
              <a:rPr lang="zh-CN" altLang="en-US" sz="2000" dirty="0"/>
              <a:t>和设备加工商解决</a:t>
            </a:r>
            <a:r>
              <a:rPr lang="zh-CN" altLang="en-US" sz="2000" dirty="0" smtClean="0"/>
              <a:t>标识、装配和包装的一系列需求。</a:t>
            </a:r>
            <a:endParaRPr lang="en-US" altLang="zh-CN" sz="2000" dirty="0"/>
          </a:p>
          <a:p>
            <a:pPr>
              <a:buNone/>
            </a:pPr>
            <a:endParaRPr lang="en-US" altLang="zh-CN" sz="2400" dirty="0"/>
          </a:p>
        </p:txBody>
      </p:sp>
      <p:pic>
        <p:nvPicPr>
          <p:cNvPr id="3074" name="Picture 2"/>
          <p:cNvPicPr>
            <a:picLocks noChangeAspect="1" noChangeArrowheads="1"/>
          </p:cNvPicPr>
          <p:nvPr/>
        </p:nvPicPr>
        <p:blipFill>
          <a:blip r:embed="rId2" cstate="print"/>
          <a:srcRect/>
          <a:stretch>
            <a:fillRect/>
          </a:stretch>
        </p:blipFill>
        <p:spPr bwMode="auto">
          <a:xfrm>
            <a:off x="4932040" y="3284984"/>
            <a:ext cx="2592288" cy="1738319"/>
          </a:xfrm>
          <a:prstGeom prst="rect">
            <a:avLst/>
          </a:prstGeom>
          <a:noFill/>
          <a:ln w="9525">
            <a:noFill/>
            <a:miter lim="800000"/>
            <a:headEnd/>
            <a:tailEnd/>
          </a:ln>
        </p:spPr>
      </p:pic>
      <p:sp>
        <p:nvSpPr>
          <p:cNvPr id="5" name="矩形 4"/>
          <p:cNvSpPr/>
          <p:nvPr/>
        </p:nvSpPr>
        <p:spPr>
          <a:xfrm>
            <a:off x="467544" y="3140968"/>
            <a:ext cx="4572000" cy="3170099"/>
          </a:xfrm>
          <a:prstGeom prst="rect">
            <a:avLst/>
          </a:prstGeom>
        </p:spPr>
        <p:txBody>
          <a:bodyPr>
            <a:spAutoFit/>
          </a:bodyPr>
          <a:lstStyle/>
          <a:p>
            <a:pPr marL="342900" indent="-342900">
              <a:spcBef>
                <a:spcPct val="20000"/>
              </a:spcBef>
              <a:buFont typeface="Arial" pitchFamily="34" charset="0"/>
              <a:buChar char="•"/>
            </a:pPr>
            <a:r>
              <a:rPr lang="zh-CN" altLang="en-US" sz="2000" dirty="0" smtClean="0"/>
              <a:t>增值、易用、品质、低成本是我们为客户服务的宗旨。我们正在不断的开发新的标签材料和包装材料以满足客户在不同产品、不同环境下对包装的需求，从包装设计到产品到达买方手中，我们为客户提供完整的包装集成解决方案。使客户轻易的实现包装的完整性、包装形象的统一性及包装的安全性的统一。降低成本，保证品质。</a:t>
            </a:r>
          </a:p>
        </p:txBody>
      </p:sp>
      <p:pic>
        <p:nvPicPr>
          <p:cNvPr id="3075" name="Picture 3"/>
          <p:cNvPicPr>
            <a:picLocks noChangeAspect="1" noChangeArrowheads="1"/>
          </p:cNvPicPr>
          <p:nvPr/>
        </p:nvPicPr>
        <p:blipFill>
          <a:blip r:embed="rId3" cstate="print"/>
          <a:srcRect/>
          <a:stretch>
            <a:fillRect/>
          </a:stretch>
        </p:blipFill>
        <p:spPr bwMode="auto">
          <a:xfrm>
            <a:off x="6300192" y="4581128"/>
            <a:ext cx="2621817" cy="16898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如何实施综合包装服务 </a:t>
            </a:r>
            <a:endParaRPr lang="zh-CN" altLang="en-US" dirty="0"/>
          </a:p>
        </p:txBody>
      </p:sp>
      <p:grpSp>
        <p:nvGrpSpPr>
          <p:cNvPr id="72" name="组合 71"/>
          <p:cNvGrpSpPr/>
          <p:nvPr/>
        </p:nvGrpSpPr>
        <p:grpSpPr>
          <a:xfrm>
            <a:off x="323528" y="1340768"/>
            <a:ext cx="6840339" cy="5034756"/>
            <a:chOff x="1187624" y="1268760"/>
            <a:chExt cx="6840339" cy="5034756"/>
          </a:xfrm>
        </p:grpSpPr>
        <p:grpSp>
          <p:nvGrpSpPr>
            <p:cNvPr id="46" name="组合 45"/>
            <p:cNvGrpSpPr/>
            <p:nvPr/>
          </p:nvGrpSpPr>
          <p:grpSpPr>
            <a:xfrm>
              <a:off x="1187624" y="4077072"/>
              <a:ext cx="5101134" cy="2226444"/>
              <a:chOff x="1200224" y="3645024"/>
              <a:chExt cx="5101134" cy="2226444"/>
            </a:xfrm>
          </p:grpSpPr>
          <p:sp>
            <p:nvSpPr>
              <p:cNvPr id="4" name="AutoShape 3"/>
              <p:cNvSpPr>
                <a:spLocks noChangeArrowheads="1"/>
              </p:cNvSpPr>
              <p:nvPr/>
            </p:nvSpPr>
            <p:spPr bwMode="auto">
              <a:xfrm>
                <a:off x="1200224" y="3645024"/>
                <a:ext cx="796925" cy="2182813"/>
              </a:xfrm>
              <a:prstGeom prst="homePlate">
                <a:avLst>
                  <a:gd name="adj" fmla="val 10000"/>
                </a:avLst>
              </a:prstGeom>
              <a:solidFill>
                <a:schemeClr val="accent2"/>
              </a:solidFill>
              <a:ln w="6350">
                <a:noFill/>
                <a:miter lim="800000"/>
                <a:headEnd/>
                <a:tailEnd/>
              </a:ln>
              <a:effectLst>
                <a:outerShdw dist="35921" dir="2700000" algn="ctr" rotWithShape="0">
                  <a:srgbClr val="808080"/>
                </a:outerShdw>
              </a:effectLst>
            </p:spPr>
            <p:txBody>
              <a:bodyPr lIns="63500" tIns="0" rIns="88900" bIns="0" anchor="ctr"/>
              <a:lstStyle/>
              <a:p>
                <a:pPr marL="1588" lvl="1" defTabSz="330200">
                  <a:spcBef>
                    <a:spcPct val="20000"/>
                  </a:spcBef>
                  <a:buClr>
                    <a:schemeClr val="tx1"/>
                  </a:buClr>
                </a:pPr>
                <a:r>
                  <a:rPr lang="zh-CN" altLang="en-US" sz="2000" b="1" dirty="0" smtClean="0">
                    <a:latin typeface="宋体" charset="-122"/>
                  </a:rPr>
                  <a:t>整合包装工程师</a:t>
                </a:r>
                <a:endParaRPr lang="zh-CN" altLang="en-US" sz="2000" b="1" dirty="0">
                  <a:latin typeface="宋体" charset="-122"/>
                </a:endParaRPr>
              </a:p>
            </p:txBody>
          </p:sp>
          <p:sp>
            <p:nvSpPr>
              <p:cNvPr id="5" name="AutoShape 4"/>
              <p:cNvSpPr>
                <a:spLocks noChangeArrowheads="1"/>
              </p:cNvSpPr>
              <p:nvPr/>
            </p:nvSpPr>
            <p:spPr bwMode="auto">
              <a:xfrm>
                <a:off x="2060649" y="3645024"/>
                <a:ext cx="795338"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6" name="AutoShape 5"/>
              <p:cNvSpPr>
                <a:spLocks noChangeArrowheads="1"/>
              </p:cNvSpPr>
              <p:nvPr/>
            </p:nvSpPr>
            <p:spPr bwMode="auto">
              <a:xfrm>
                <a:off x="2919487" y="3645024"/>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7" name="AutoShape 6"/>
              <p:cNvSpPr>
                <a:spLocks noChangeArrowheads="1"/>
              </p:cNvSpPr>
              <p:nvPr/>
            </p:nvSpPr>
            <p:spPr bwMode="auto">
              <a:xfrm>
                <a:off x="3779912" y="3645024"/>
                <a:ext cx="795337"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8" name="AutoShape 7"/>
              <p:cNvSpPr>
                <a:spLocks noChangeArrowheads="1"/>
              </p:cNvSpPr>
              <p:nvPr/>
            </p:nvSpPr>
            <p:spPr bwMode="auto">
              <a:xfrm>
                <a:off x="5504433" y="3645024"/>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12" name="Text10"/>
              <p:cNvSpPr>
                <a:spLocks noChangeArrowheads="1"/>
              </p:cNvSpPr>
              <p:nvPr/>
            </p:nvSpPr>
            <p:spPr bwMode="auto">
              <a:xfrm>
                <a:off x="2208336" y="4005064"/>
                <a:ext cx="522287" cy="1723549"/>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mn-ea"/>
                  </a:rPr>
                  <a:t>理解包装设计的要点</a:t>
                </a:r>
                <a:r>
                  <a:rPr lang="en-US" altLang="zh-CN" sz="1400" b="0" dirty="0" smtClean="0">
                    <a:latin typeface="+mn-ea"/>
                  </a:rPr>
                  <a:t>,</a:t>
                </a:r>
                <a:r>
                  <a:rPr lang="zh-CN" altLang="en-US" sz="1400" b="0" dirty="0" smtClean="0">
                    <a:latin typeface="+mn-ea"/>
                  </a:rPr>
                  <a:t>作初步成本评估</a:t>
                </a:r>
                <a:endParaRPr lang="en-US" altLang="de-DE" sz="1400" b="0" dirty="0">
                  <a:latin typeface="+mn-ea"/>
                </a:endParaRPr>
              </a:p>
            </p:txBody>
          </p:sp>
          <p:sp>
            <p:nvSpPr>
              <p:cNvPr id="13" name="Text10"/>
              <p:cNvSpPr>
                <a:spLocks noChangeArrowheads="1"/>
              </p:cNvSpPr>
              <p:nvPr/>
            </p:nvSpPr>
            <p:spPr bwMode="auto">
              <a:xfrm>
                <a:off x="2987824" y="3717032"/>
                <a:ext cx="648072" cy="2154436"/>
              </a:xfrm>
              <a:prstGeom prst="rect">
                <a:avLst/>
              </a:prstGeom>
              <a:noFill/>
              <a:ln w="6350">
                <a:noFill/>
                <a:miter lim="800000"/>
                <a:headEnd/>
                <a:tailEnd/>
              </a:ln>
              <a:effectLst/>
            </p:spPr>
            <p:txBody>
              <a:bodyPr wrap="square" lIns="0" tIns="0" rIns="0" bIns="0">
                <a:spAutoFit/>
              </a:bodyPr>
              <a:lstStyle/>
              <a:p>
                <a:pPr marL="1588" lvl="1" algn="l" defTabSz="330200">
                  <a:spcBef>
                    <a:spcPct val="20000"/>
                  </a:spcBef>
                  <a:buClr>
                    <a:schemeClr val="tx1"/>
                  </a:buClr>
                  <a:buFont typeface="Arial" charset="0"/>
                  <a:buNone/>
                </a:pPr>
                <a:r>
                  <a:rPr lang="zh-CN" altLang="en-US" sz="1400" dirty="0" smtClean="0">
                    <a:latin typeface="+mn-ea"/>
                  </a:rPr>
                  <a:t>研究开发</a:t>
                </a:r>
                <a:r>
                  <a:rPr lang="en-US" altLang="zh-CN" sz="1400" dirty="0" smtClean="0">
                    <a:latin typeface="+mn-ea"/>
                  </a:rPr>
                  <a:t>,</a:t>
                </a:r>
                <a:r>
                  <a:rPr lang="zh-CN" altLang="en-US" sz="1400" dirty="0" smtClean="0">
                    <a:latin typeface="+mn-ea"/>
                  </a:rPr>
                  <a:t>摘要设计</a:t>
                </a:r>
                <a:r>
                  <a:rPr lang="en-US" altLang="zh-CN" sz="1400" dirty="0" smtClean="0">
                    <a:latin typeface="+mn-ea"/>
                  </a:rPr>
                  <a:t>,</a:t>
                </a:r>
                <a:r>
                  <a:rPr lang="zh-CN" altLang="en-US" sz="1400" dirty="0" smtClean="0">
                    <a:latin typeface="+mn-ea"/>
                  </a:rPr>
                  <a:t>评估第一阶段的设计</a:t>
                </a:r>
                <a:r>
                  <a:rPr lang="en-US" altLang="zh-CN" sz="1400" dirty="0" smtClean="0">
                    <a:latin typeface="+mn-ea"/>
                  </a:rPr>
                  <a:t>,</a:t>
                </a:r>
                <a:r>
                  <a:rPr lang="zh-CN" altLang="en-US" sz="1400" dirty="0" smtClean="0">
                    <a:latin typeface="+mn-ea"/>
                  </a:rPr>
                  <a:t>并规划第二阶段设计方针</a:t>
                </a:r>
                <a:endParaRPr lang="en-US" altLang="de-DE" sz="1400" b="0" dirty="0">
                  <a:latin typeface="+mn-ea"/>
                </a:endParaRPr>
              </a:p>
            </p:txBody>
          </p:sp>
          <p:sp>
            <p:nvSpPr>
              <p:cNvPr id="14" name="Text10"/>
              <p:cNvSpPr>
                <a:spLocks noChangeArrowheads="1"/>
              </p:cNvSpPr>
              <p:nvPr/>
            </p:nvSpPr>
            <p:spPr bwMode="auto">
              <a:xfrm>
                <a:off x="3979937" y="4137149"/>
                <a:ext cx="427037" cy="1292662"/>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为客户提供第二阶段设计</a:t>
                </a:r>
                <a:endParaRPr lang="en-US" altLang="de-DE" sz="1400" b="0" dirty="0">
                  <a:latin typeface="宋体" charset="-122"/>
                </a:endParaRPr>
              </a:p>
            </p:txBody>
          </p:sp>
          <p:sp>
            <p:nvSpPr>
              <p:cNvPr id="15" name="Text10"/>
              <p:cNvSpPr>
                <a:spLocks noChangeArrowheads="1"/>
              </p:cNvSpPr>
              <p:nvPr/>
            </p:nvSpPr>
            <p:spPr bwMode="auto">
              <a:xfrm>
                <a:off x="5669979" y="4005064"/>
                <a:ext cx="496888" cy="1508105"/>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样品评估</a:t>
                </a:r>
                <a:r>
                  <a:rPr lang="en-US" altLang="zh-CN" sz="1400" b="0" dirty="0" smtClean="0">
                    <a:latin typeface="宋体" charset="-122"/>
                  </a:rPr>
                  <a:t>,</a:t>
                </a:r>
                <a:r>
                  <a:rPr lang="zh-CN" altLang="en-US" sz="1400" b="0" dirty="0" smtClean="0">
                    <a:latin typeface="宋体" charset="-122"/>
                  </a:rPr>
                  <a:t>样品合格后送交客户</a:t>
                </a:r>
                <a:endParaRPr lang="en-US" altLang="de-DE" sz="1400" b="0" dirty="0">
                  <a:latin typeface="宋体" charset="-122"/>
                </a:endParaRPr>
              </a:p>
            </p:txBody>
          </p:sp>
          <p:sp>
            <p:nvSpPr>
              <p:cNvPr id="19" name="AutoShape 21"/>
              <p:cNvSpPr>
                <a:spLocks noChangeArrowheads="1"/>
              </p:cNvSpPr>
              <p:nvPr/>
            </p:nvSpPr>
            <p:spPr bwMode="auto">
              <a:xfrm>
                <a:off x="4644008" y="3645024"/>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20" name="Text10"/>
              <p:cNvSpPr>
                <a:spLocks noChangeArrowheads="1"/>
              </p:cNvSpPr>
              <p:nvPr/>
            </p:nvSpPr>
            <p:spPr bwMode="auto">
              <a:xfrm>
                <a:off x="4805883" y="4005064"/>
                <a:ext cx="503238" cy="1508105"/>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被客户认同</a:t>
                </a:r>
                <a:r>
                  <a:rPr lang="en-US" altLang="zh-CN" sz="1400" dirty="0" smtClean="0">
                    <a:latin typeface="宋体" charset="-122"/>
                  </a:rPr>
                  <a:t>,</a:t>
                </a:r>
                <a:r>
                  <a:rPr lang="zh-CN" altLang="en-US" sz="1400" dirty="0" smtClean="0">
                    <a:latin typeface="宋体" charset="-122"/>
                  </a:rPr>
                  <a:t>客户满意后送交打样</a:t>
                </a:r>
                <a:endParaRPr lang="zh-CN" altLang="en-US" sz="1400" b="0" dirty="0">
                  <a:latin typeface="宋体" charset="-122"/>
                </a:endParaRPr>
              </a:p>
            </p:txBody>
          </p:sp>
        </p:grpSp>
        <p:sp>
          <p:nvSpPr>
            <p:cNvPr id="24" name="AutoShape 29"/>
            <p:cNvSpPr>
              <a:spLocks noChangeArrowheads="1"/>
            </p:cNvSpPr>
            <p:nvPr/>
          </p:nvSpPr>
          <p:spPr bwMode="auto">
            <a:xfrm rot="10800000">
              <a:off x="5724128" y="1268760"/>
              <a:ext cx="179387" cy="225425"/>
            </a:xfrm>
            <a:prstGeom prst="triangle">
              <a:avLst>
                <a:gd name="adj" fmla="val 50000"/>
              </a:avLst>
            </a:prstGeom>
            <a:solidFill>
              <a:schemeClr val="hlink"/>
            </a:solidFill>
            <a:ln w="6350">
              <a:noFill/>
              <a:miter lim="800000"/>
              <a:headEnd/>
              <a:tailEnd/>
            </a:ln>
            <a:effectLst/>
          </p:spPr>
          <p:txBody>
            <a:bodyPr wrap="none" lIns="0" tIns="0" rIns="0" bIns="0" anchor="ctr"/>
            <a:lstStyle/>
            <a:p>
              <a:endParaRPr lang="zh-CN" altLang="en-US"/>
            </a:p>
          </p:txBody>
        </p:sp>
        <p:sp>
          <p:nvSpPr>
            <p:cNvPr id="25" name="AutoShape 3"/>
            <p:cNvSpPr>
              <a:spLocks noChangeArrowheads="1"/>
            </p:cNvSpPr>
            <p:nvPr/>
          </p:nvSpPr>
          <p:spPr bwMode="auto">
            <a:xfrm>
              <a:off x="1191295" y="1268760"/>
              <a:ext cx="796925" cy="2182813"/>
            </a:xfrm>
            <a:prstGeom prst="homePlate">
              <a:avLst>
                <a:gd name="adj" fmla="val 10000"/>
              </a:avLst>
            </a:prstGeom>
            <a:solidFill>
              <a:schemeClr val="accent2"/>
            </a:solidFill>
            <a:ln w="6350">
              <a:noFill/>
              <a:miter lim="800000"/>
              <a:headEnd/>
              <a:tailEnd/>
            </a:ln>
            <a:effectLst>
              <a:outerShdw dist="35921" dir="2700000" algn="ctr" rotWithShape="0">
                <a:srgbClr val="808080"/>
              </a:outerShdw>
            </a:effectLst>
          </p:spPr>
          <p:txBody>
            <a:bodyPr lIns="63500" tIns="0" rIns="88900" bIns="0" anchor="ctr"/>
            <a:lstStyle/>
            <a:p>
              <a:pPr algn="l" eaLnBrk="0" hangingPunct="0"/>
              <a:r>
                <a:rPr kumimoji="1" lang="zh-CN" altLang="en-US" sz="2000" b="1" dirty="0" smtClean="0"/>
                <a:t>客户</a:t>
              </a:r>
              <a:endParaRPr kumimoji="1" lang="zh-CN" altLang="en-US" sz="2000" b="1" dirty="0"/>
            </a:p>
          </p:txBody>
        </p:sp>
        <p:sp>
          <p:nvSpPr>
            <p:cNvPr id="26" name="AutoShape 4"/>
            <p:cNvSpPr>
              <a:spLocks noChangeArrowheads="1"/>
            </p:cNvSpPr>
            <p:nvPr/>
          </p:nvSpPr>
          <p:spPr bwMode="auto">
            <a:xfrm>
              <a:off x="2051720" y="1268760"/>
              <a:ext cx="795338"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27" name="AutoShape 5"/>
            <p:cNvSpPr>
              <a:spLocks noChangeArrowheads="1"/>
            </p:cNvSpPr>
            <p:nvPr/>
          </p:nvSpPr>
          <p:spPr bwMode="auto">
            <a:xfrm>
              <a:off x="2910558" y="1268760"/>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28" name="AutoShape 6"/>
            <p:cNvSpPr>
              <a:spLocks noChangeArrowheads="1"/>
            </p:cNvSpPr>
            <p:nvPr/>
          </p:nvSpPr>
          <p:spPr bwMode="auto">
            <a:xfrm>
              <a:off x="3770983" y="1268760"/>
              <a:ext cx="795337"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29" name="AutoShape 7"/>
            <p:cNvSpPr>
              <a:spLocks noChangeArrowheads="1"/>
            </p:cNvSpPr>
            <p:nvPr/>
          </p:nvSpPr>
          <p:spPr bwMode="auto">
            <a:xfrm>
              <a:off x="6372200" y="1268760"/>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30" name="AutoShape 8"/>
            <p:cNvSpPr>
              <a:spLocks noChangeArrowheads="1"/>
            </p:cNvSpPr>
            <p:nvPr/>
          </p:nvSpPr>
          <p:spPr bwMode="auto">
            <a:xfrm>
              <a:off x="7232625" y="1268760"/>
              <a:ext cx="795338"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33" name="Text10"/>
            <p:cNvSpPr>
              <a:spLocks noChangeArrowheads="1"/>
            </p:cNvSpPr>
            <p:nvPr/>
          </p:nvSpPr>
          <p:spPr bwMode="auto">
            <a:xfrm>
              <a:off x="2199407" y="1916832"/>
              <a:ext cx="522287" cy="861774"/>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mn-ea"/>
                </a:rPr>
                <a:t>准备一份市场摘要</a:t>
              </a:r>
              <a:endParaRPr lang="en-US" altLang="de-DE" sz="1400" b="0" dirty="0">
                <a:latin typeface="+mn-ea"/>
              </a:endParaRPr>
            </a:p>
          </p:txBody>
        </p:sp>
        <p:sp>
          <p:nvSpPr>
            <p:cNvPr id="34" name="Text10"/>
            <p:cNvSpPr>
              <a:spLocks noChangeArrowheads="1"/>
            </p:cNvSpPr>
            <p:nvPr/>
          </p:nvSpPr>
          <p:spPr bwMode="auto">
            <a:xfrm>
              <a:off x="3063503" y="1844824"/>
              <a:ext cx="504057" cy="1077218"/>
            </a:xfrm>
            <a:prstGeom prst="rect">
              <a:avLst/>
            </a:prstGeom>
            <a:noFill/>
            <a:ln w="6350">
              <a:noFill/>
              <a:miter lim="800000"/>
              <a:headEnd/>
              <a:tailEnd/>
            </a:ln>
            <a:effectLst/>
          </p:spPr>
          <p:txBody>
            <a:bodyPr wrap="square"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包括精确描述的说明书</a:t>
              </a:r>
              <a:endParaRPr lang="en-US" altLang="de-DE" sz="1400" b="0" dirty="0">
                <a:latin typeface="宋体" charset="-122"/>
              </a:endParaRPr>
            </a:p>
          </p:txBody>
        </p:sp>
        <p:sp>
          <p:nvSpPr>
            <p:cNvPr id="35" name="Text10"/>
            <p:cNvSpPr>
              <a:spLocks noChangeArrowheads="1"/>
            </p:cNvSpPr>
            <p:nvPr/>
          </p:nvSpPr>
          <p:spPr bwMode="auto">
            <a:xfrm>
              <a:off x="3855591" y="1772816"/>
              <a:ext cx="676671" cy="1292662"/>
            </a:xfrm>
            <a:prstGeom prst="rect">
              <a:avLst/>
            </a:prstGeom>
            <a:noFill/>
            <a:ln w="6350">
              <a:noFill/>
              <a:miter lim="800000"/>
              <a:headEnd/>
              <a:tailEnd/>
            </a:ln>
            <a:effectLst/>
          </p:spPr>
          <p:txBody>
            <a:bodyPr wrap="square"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基于模板的信息制作一份包装设计的摘要</a:t>
              </a:r>
              <a:endParaRPr lang="en-US" altLang="de-DE" sz="1400" b="0" dirty="0">
                <a:latin typeface="宋体" charset="-122"/>
              </a:endParaRPr>
            </a:p>
          </p:txBody>
        </p:sp>
        <p:sp>
          <p:nvSpPr>
            <p:cNvPr id="36" name="Text10"/>
            <p:cNvSpPr>
              <a:spLocks noChangeArrowheads="1"/>
            </p:cNvSpPr>
            <p:nvPr/>
          </p:nvSpPr>
          <p:spPr bwMode="auto">
            <a:xfrm>
              <a:off x="6562700" y="1906935"/>
              <a:ext cx="496888" cy="861774"/>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mn-ea"/>
                </a:rPr>
                <a:t>样品评估</a:t>
              </a:r>
              <a:r>
                <a:rPr lang="en-US" altLang="zh-CN" sz="1400" b="0" dirty="0" smtClean="0">
                  <a:latin typeface="+mn-ea"/>
                </a:rPr>
                <a:t>,</a:t>
              </a:r>
              <a:r>
                <a:rPr lang="zh-CN" altLang="en-US" sz="1400" b="0" dirty="0" smtClean="0">
                  <a:latin typeface="+mn-ea"/>
                </a:rPr>
                <a:t>设计通过</a:t>
              </a:r>
              <a:endParaRPr lang="en-US" altLang="de-DE" sz="1400" b="0" dirty="0">
                <a:latin typeface="+mn-ea"/>
              </a:endParaRPr>
            </a:p>
          </p:txBody>
        </p:sp>
        <p:sp>
          <p:nvSpPr>
            <p:cNvPr id="37" name="Text10"/>
            <p:cNvSpPr>
              <a:spLocks noChangeArrowheads="1"/>
            </p:cNvSpPr>
            <p:nvPr/>
          </p:nvSpPr>
          <p:spPr bwMode="auto">
            <a:xfrm>
              <a:off x="7401842" y="1412776"/>
              <a:ext cx="388938" cy="1938992"/>
            </a:xfrm>
            <a:prstGeom prst="rect">
              <a:avLst/>
            </a:prstGeom>
            <a:noFill/>
            <a:ln w="6350">
              <a:noFill/>
              <a:miter lim="800000"/>
              <a:headEnd/>
              <a:tailEnd/>
            </a:ln>
            <a:effectLst/>
          </p:spPr>
          <p:txBody>
            <a:bodyPr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最终的设计被客户和整合包装提供商认可</a:t>
              </a:r>
              <a:endParaRPr lang="en-US" altLang="de-DE" sz="1400" b="0" dirty="0">
                <a:latin typeface="宋体" charset="-122"/>
              </a:endParaRPr>
            </a:p>
          </p:txBody>
        </p:sp>
        <p:sp>
          <p:nvSpPr>
            <p:cNvPr id="40" name="AutoShape 21"/>
            <p:cNvSpPr>
              <a:spLocks noChangeArrowheads="1"/>
            </p:cNvSpPr>
            <p:nvPr/>
          </p:nvSpPr>
          <p:spPr bwMode="auto">
            <a:xfrm>
              <a:off x="4629820" y="1268760"/>
              <a:ext cx="796925" cy="2182813"/>
            </a:xfrm>
            <a:prstGeom prst="chevron">
              <a:avLst>
                <a:gd name="adj" fmla="val 10000"/>
              </a:avLst>
            </a:prstGeom>
            <a:solidFill>
              <a:schemeClr val="accent1"/>
            </a:solidFill>
            <a:ln w="6350">
              <a:solidFill>
                <a:schemeClr val="tx1"/>
              </a:solidFill>
              <a:miter lim="800000"/>
              <a:headEnd/>
              <a:tailEnd/>
            </a:ln>
            <a:effectLst>
              <a:outerShdw dist="35921" dir="2700000" algn="ctr" rotWithShape="0">
                <a:srgbClr val="808080"/>
              </a:outerShdw>
            </a:effectLst>
          </p:spPr>
          <p:txBody>
            <a:bodyPr lIns="190500" tIns="0" rIns="88900" bIns="0" anchor="ctr"/>
            <a:lstStyle/>
            <a:p>
              <a:pPr eaLnBrk="0" hangingPunct="0"/>
              <a:endParaRPr kumimoji="1" lang="en-GB" sz="1200"/>
            </a:p>
          </p:txBody>
        </p:sp>
        <p:sp>
          <p:nvSpPr>
            <p:cNvPr id="41" name="Text10"/>
            <p:cNvSpPr>
              <a:spLocks noChangeArrowheads="1"/>
            </p:cNvSpPr>
            <p:nvPr/>
          </p:nvSpPr>
          <p:spPr bwMode="auto">
            <a:xfrm>
              <a:off x="4719687" y="1772816"/>
              <a:ext cx="622622" cy="1292662"/>
            </a:xfrm>
            <a:prstGeom prst="rect">
              <a:avLst/>
            </a:prstGeom>
            <a:noFill/>
            <a:ln w="6350">
              <a:noFill/>
              <a:miter lim="800000"/>
              <a:headEnd/>
              <a:tailEnd/>
            </a:ln>
            <a:effectLst/>
          </p:spPr>
          <p:txBody>
            <a:bodyPr wrap="square" lIns="0" tIns="0" rIns="0" bIns="0">
              <a:spAutoFit/>
            </a:bodyPr>
            <a:lstStyle/>
            <a:p>
              <a:pPr marL="1588" lvl="1" algn="l" defTabSz="330200">
                <a:spcBef>
                  <a:spcPct val="20000"/>
                </a:spcBef>
                <a:buClr>
                  <a:schemeClr val="tx1"/>
                </a:buClr>
                <a:buFont typeface="Arial" charset="0"/>
                <a:buNone/>
              </a:pPr>
              <a:r>
                <a:rPr lang="zh-CN" altLang="en-US" sz="1400" b="0" dirty="0" smtClean="0">
                  <a:latin typeface="宋体" charset="-122"/>
                </a:rPr>
                <a:t>把包装设计的要点传递给整合包装工程师</a:t>
              </a:r>
              <a:endParaRPr lang="zh-CN" altLang="en-US" sz="1400" b="0" dirty="0">
                <a:latin typeface="宋体" charset="-122"/>
              </a:endParaRPr>
            </a:p>
          </p:txBody>
        </p:sp>
        <p:cxnSp>
          <p:nvCxnSpPr>
            <p:cNvPr id="50" name="肘形连接符 49"/>
            <p:cNvCxnSpPr>
              <a:stCxn id="40" idx="3"/>
            </p:cNvCxnSpPr>
            <p:nvPr/>
          </p:nvCxnSpPr>
          <p:spPr>
            <a:xfrm flipH="1">
              <a:off x="1547664" y="2360167"/>
              <a:ext cx="3879081" cy="1428873"/>
            </a:xfrm>
            <a:prstGeom prst="bentConnector3">
              <a:avLst>
                <a:gd name="adj1" fmla="val -5893"/>
              </a:avLst>
            </a:prstGeom>
          </p:spPr>
          <p:style>
            <a:lnRef idx="2">
              <a:schemeClr val="accent1"/>
            </a:lnRef>
            <a:fillRef idx="0">
              <a:schemeClr val="accent1"/>
            </a:fillRef>
            <a:effectRef idx="1">
              <a:schemeClr val="accent1"/>
            </a:effectRef>
            <a:fontRef idx="minor">
              <a:schemeClr val="tx1"/>
            </a:fontRef>
          </p:style>
        </p:cxnSp>
        <p:cxnSp>
          <p:nvCxnSpPr>
            <p:cNvPr id="57" name="直接箭头连接符 56"/>
            <p:cNvCxnSpPr>
              <a:endCxn id="4" idx="0"/>
            </p:cNvCxnSpPr>
            <p:nvPr/>
          </p:nvCxnSpPr>
          <p:spPr>
            <a:xfrm flipH="1">
              <a:off x="1546240" y="3789040"/>
              <a:ext cx="1424"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形状 58"/>
            <p:cNvCxnSpPr>
              <a:stCxn id="8" idx="3"/>
            </p:cNvCxnSpPr>
            <p:nvPr/>
          </p:nvCxnSpPr>
          <p:spPr>
            <a:xfrm flipH="1" flipV="1">
              <a:off x="6012160" y="2348880"/>
              <a:ext cx="276598" cy="2819599"/>
            </a:xfrm>
            <a:prstGeom prst="bentConnector4">
              <a:avLst>
                <a:gd name="adj1" fmla="val -270145"/>
                <a:gd name="adj2" fmla="val 49509"/>
              </a:avLst>
            </a:prstGeom>
          </p:spPr>
          <p:style>
            <a:lnRef idx="2">
              <a:schemeClr val="accent1"/>
            </a:lnRef>
            <a:fillRef idx="0">
              <a:schemeClr val="accent1"/>
            </a:fillRef>
            <a:effectRef idx="1">
              <a:schemeClr val="accent1"/>
            </a:effectRef>
            <a:fontRef idx="minor">
              <a:schemeClr val="tx1"/>
            </a:fontRef>
          </p:style>
        </p:cxnSp>
        <p:cxnSp>
          <p:nvCxnSpPr>
            <p:cNvPr id="65" name="直接箭头连接符 64"/>
            <p:cNvCxnSpPr>
              <a:endCxn id="29" idx="1"/>
            </p:cNvCxnSpPr>
            <p:nvPr/>
          </p:nvCxnSpPr>
          <p:spPr>
            <a:xfrm>
              <a:off x="6007894" y="2359819"/>
              <a:ext cx="443999" cy="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71" name="矩形 70"/>
          <p:cNvSpPr/>
          <p:nvPr/>
        </p:nvSpPr>
        <p:spPr>
          <a:xfrm>
            <a:off x="5652120" y="5877272"/>
            <a:ext cx="3275256" cy="461665"/>
          </a:xfrm>
          <a:prstGeom prst="rect">
            <a:avLst/>
          </a:prstGeom>
        </p:spPr>
        <p:txBody>
          <a:bodyPr wrap="none">
            <a:spAutoFit/>
          </a:bodyPr>
          <a:lstStyle/>
          <a:p>
            <a:r>
              <a:rPr lang="zh-CN" altLang="en-US" sz="2400" dirty="0" smtClean="0"/>
              <a:t>一、</a:t>
            </a:r>
            <a:r>
              <a:rPr lang="zh-CN" altLang="en-US" sz="2400" b="1" dirty="0" smtClean="0"/>
              <a:t>参与客户包装设计</a:t>
            </a:r>
            <a:endParaRPr lang="zh-CN" alt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如何实施综合包装服务 </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latin typeface="+mn-ea"/>
              </a:rPr>
              <a:t>二、为客户提供全套包装材料 </a:t>
            </a:r>
          </a:p>
          <a:p>
            <a:pPr>
              <a:buNone/>
            </a:pPr>
            <a:r>
              <a:rPr lang="zh-CN" altLang="en-US" sz="2400" dirty="0" smtClean="0">
                <a:latin typeface="+mn-ea"/>
              </a:rPr>
              <a:t>    不在是局限于提供纸箱，标签，托盘，卷筒，胶带等，而是提供客户所有需要的包装材料。比如：（以</a:t>
            </a:r>
            <a:r>
              <a:rPr lang="en-US" altLang="zh-CN" sz="2400" dirty="0" smtClean="0">
                <a:latin typeface="+mn-ea"/>
              </a:rPr>
              <a:t>JABIL</a:t>
            </a:r>
            <a:r>
              <a:rPr lang="zh-CN" altLang="en-US" sz="2400" dirty="0" smtClean="0">
                <a:latin typeface="+mn-ea"/>
              </a:rPr>
              <a:t>为例，罗列其全部包装材料的名称，规格，及自己的供应体系结构）</a:t>
            </a:r>
          </a:p>
          <a:p>
            <a:r>
              <a:rPr lang="zh-CN" altLang="en-US" sz="2400" b="1" dirty="0" smtClean="0">
                <a:latin typeface="+mn-ea"/>
              </a:rPr>
              <a:t>三、供应网络体系优化 </a:t>
            </a:r>
          </a:p>
          <a:p>
            <a:pPr>
              <a:buNone/>
            </a:pPr>
            <a:r>
              <a:rPr lang="zh-CN" altLang="en-US" sz="2400" dirty="0" smtClean="0">
                <a:latin typeface="+mn-ea"/>
              </a:rPr>
              <a:t>    利用自己完善的供应网络，和良好的供应合作关系；在综合分析客户的供应体系与客户群的基础上，调整物料的供应结构、物流配送方式及仓库布局。在合适的情况下采用供应商管理库存，</a:t>
            </a:r>
            <a:r>
              <a:rPr lang="en-US" altLang="zh-CN" sz="2400" dirty="0" smtClean="0">
                <a:latin typeface="+mn-ea"/>
              </a:rPr>
              <a:t>JIT</a:t>
            </a:r>
            <a:r>
              <a:rPr lang="zh-CN" altLang="en-US" sz="2400" dirty="0" smtClean="0">
                <a:latin typeface="+mn-ea"/>
              </a:rPr>
              <a:t>模式等。 </a:t>
            </a:r>
            <a:endParaRPr lang="zh-CN" altLang="en-US" sz="2400" dirty="0">
              <a:latin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如何实施综合包装服务 </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四、包装运营服务 </a:t>
            </a:r>
          </a:p>
          <a:p>
            <a:pPr>
              <a:buNone/>
            </a:pPr>
            <a:r>
              <a:rPr lang="zh-CN" altLang="en-US" sz="2400" dirty="0" smtClean="0"/>
              <a:t>    我们公司可根据客户的需要，选派包装主管及有丰富操作经验的工人，为客户提供标准的包装服务。第一，是更专业的包装服务，保护产品。第二，减少客户管理这部分业务的管理成本。</a:t>
            </a:r>
          </a:p>
          <a:p>
            <a:r>
              <a:rPr lang="zh-CN" altLang="en-US" sz="2400" b="1" dirty="0" smtClean="0"/>
              <a:t>五、包装咨询服务 </a:t>
            </a:r>
          </a:p>
          <a:p>
            <a:pPr>
              <a:buNone/>
            </a:pPr>
            <a:r>
              <a:rPr lang="zh-CN" altLang="en-US" sz="2400" dirty="0" smtClean="0"/>
              <a:t>    我们公司可以为客户提供设计，选材，包装操作优化，材料循环应用，包装改进，成本降低计划等诸多方便的咨询。总之，从我们这里客户不但能够得到高质量的产品，更能获得完美的包装方案。</a:t>
            </a:r>
            <a:endParaRPr lang="zh-CN" alt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75448" y="1988840"/>
            <a:ext cx="4968552" cy="2376264"/>
          </a:xfrm>
        </p:spPr>
        <p:txBody>
          <a:bodyPr>
            <a:normAutofit/>
          </a:bodyPr>
          <a:lstStyle/>
          <a:p>
            <a:r>
              <a:rPr lang="zh-CN" altLang="en-US" sz="2400" dirty="0" smtClean="0"/>
              <a:t>集约化采购，便于管理</a:t>
            </a:r>
            <a:endParaRPr lang="en-US" altLang="zh-CN" sz="2400" dirty="0" smtClean="0"/>
          </a:p>
          <a:p>
            <a:r>
              <a:rPr lang="zh-CN" altLang="en-US" sz="2400" dirty="0" smtClean="0"/>
              <a:t>针对性设计，安全性高</a:t>
            </a:r>
            <a:endParaRPr lang="en-US" altLang="zh-CN" sz="2400" dirty="0" smtClean="0"/>
          </a:p>
          <a:p>
            <a:r>
              <a:rPr lang="zh-CN" altLang="en-US" sz="2400" dirty="0" smtClean="0"/>
              <a:t>包装整合，保持品质高度一致</a:t>
            </a:r>
            <a:endParaRPr lang="en-US" altLang="zh-CN" sz="2400" dirty="0" smtClean="0"/>
          </a:p>
          <a:p>
            <a:r>
              <a:rPr lang="zh-CN" altLang="en-US" sz="2400" dirty="0" smtClean="0"/>
              <a:t>优化的包装集成方案，降低成本</a:t>
            </a:r>
            <a:endParaRPr lang="zh-CN" altLang="en-US" sz="2400" dirty="0"/>
          </a:p>
        </p:txBody>
      </p:sp>
      <p:grpSp>
        <p:nvGrpSpPr>
          <p:cNvPr id="4" name="Group 63"/>
          <p:cNvGrpSpPr>
            <a:grpSpLocks/>
          </p:cNvGrpSpPr>
          <p:nvPr/>
        </p:nvGrpSpPr>
        <p:grpSpPr bwMode="auto">
          <a:xfrm>
            <a:off x="683568" y="1700808"/>
            <a:ext cx="5943600" cy="4419600"/>
            <a:chOff x="720" y="960"/>
            <a:chExt cx="3744" cy="2784"/>
          </a:xfrm>
        </p:grpSpPr>
        <p:sp>
          <p:nvSpPr>
            <p:cNvPr id="5" name="Freeform 4"/>
            <p:cNvSpPr>
              <a:spLocks noEditPoints="1"/>
            </p:cNvSpPr>
            <p:nvPr/>
          </p:nvSpPr>
          <p:spPr bwMode="gray">
            <a:xfrm>
              <a:off x="720" y="1200"/>
              <a:ext cx="3744" cy="254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DDDDDD">
                  <a:alpha val="50000"/>
                </a:srgbClr>
              </a:outerShdw>
            </a:effectLst>
          </p:spPr>
          <p:txBody>
            <a:bodyPr/>
            <a:lstStyle/>
            <a:p>
              <a:endParaRPr lang="zh-CN" altLang="en-US"/>
            </a:p>
          </p:txBody>
        </p:sp>
        <p:grpSp>
          <p:nvGrpSpPr>
            <p:cNvPr id="7" name="Group 62"/>
            <p:cNvGrpSpPr>
              <a:grpSpLocks/>
            </p:cNvGrpSpPr>
            <p:nvPr/>
          </p:nvGrpSpPr>
          <p:grpSpPr bwMode="auto">
            <a:xfrm>
              <a:off x="1998" y="2304"/>
              <a:ext cx="1074" cy="1188"/>
              <a:chOff x="1998" y="2304"/>
              <a:chExt cx="1074" cy="1188"/>
            </a:xfrm>
          </p:grpSpPr>
          <p:sp>
            <p:nvSpPr>
              <p:cNvPr id="30" name="Oval 34"/>
              <p:cNvSpPr>
                <a:spLocks noChangeArrowheads="1"/>
              </p:cNvSpPr>
              <p:nvPr/>
            </p:nvSpPr>
            <p:spPr bwMode="gray">
              <a:xfrm rot="-723406">
                <a:off x="2041" y="3072"/>
                <a:ext cx="906" cy="420"/>
              </a:xfrm>
              <a:prstGeom prst="ellipse">
                <a:avLst/>
              </a:prstGeom>
              <a:solidFill>
                <a:srgbClr val="0F2145">
                  <a:alpha val="30000"/>
                </a:srgbClr>
              </a:solidFill>
              <a:ln w="9525">
                <a:noFill/>
                <a:round/>
                <a:headEnd/>
                <a:tailEnd/>
              </a:ln>
              <a:effectLst/>
            </p:spPr>
            <p:txBody>
              <a:bodyPr wrap="none" anchor="ctr"/>
              <a:lstStyle/>
              <a:p>
                <a:endParaRPr lang="zh-CN" altLang="en-US"/>
              </a:p>
            </p:txBody>
          </p:sp>
          <p:sp>
            <p:nvSpPr>
              <p:cNvPr id="31" name="Oval 35"/>
              <p:cNvSpPr>
                <a:spLocks noChangeArrowheads="1"/>
              </p:cNvSpPr>
              <p:nvPr/>
            </p:nvSpPr>
            <p:spPr bwMode="gray">
              <a:xfrm>
                <a:off x="1998" y="2304"/>
                <a:ext cx="1074" cy="1075"/>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2" name="Oval 36"/>
              <p:cNvSpPr>
                <a:spLocks noChangeArrowheads="1"/>
              </p:cNvSpPr>
              <p:nvPr/>
            </p:nvSpPr>
            <p:spPr bwMode="gray">
              <a:xfrm>
                <a:off x="2011" y="2310"/>
                <a:ext cx="1049" cy="104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3" name="Oval 37"/>
              <p:cNvSpPr>
                <a:spLocks noChangeArrowheads="1"/>
              </p:cNvSpPr>
              <p:nvPr/>
            </p:nvSpPr>
            <p:spPr bwMode="gray">
              <a:xfrm>
                <a:off x="2022" y="2320"/>
                <a:ext cx="998" cy="980"/>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4" name="Oval 38"/>
              <p:cNvSpPr>
                <a:spLocks noChangeArrowheads="1"/>
              </p:cNvSpPr>
              <p:nvPr/>
            </p:nvSpPr>
            <p:spPr bwMode="gray">
              <a:xfrm>
                <a:off x="2080" y="2348"/>
                <a:ext cx="888" cy="79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35" name="Text Box 39"/>
              <p:cNvSpPr txBox="1">
                <a:spLocks noChangeArrowheads="1"/>
              </p:cNvSpPr>
              <p:nvPr/>
            </p:nvSpPr>
            <p:spPr bwMode="gray">
              <a:xfrm>
                <a:off x="2284" y="2699"/>
                <a:ext cx="504" cy="291"/>
              </a:xfrm>
              <a:prstGeom prst="rect">
                <a:avLst/>
              </a:prstGeom>
              <a:noFill/>
              <a:ln w="9525" algn="ctr">
                <a:noFill/>
                <a:miter lim="800000"/>
                <a:headEnd/>
                <a:tailEnd/>
              </a:ln>
              <a:effectLst/>
            </p:spPr>
            <p:txBody>
              <a:bodyPr wrap="none">
                <a:spAutoFit/>
              </a:bodyPr>
              <a:lstStyle/>
              <a:p>
                <a:pPr algn="ctr"/>
                <a:r>
                  <a:rPr lang="zh-CN" altLang="en-US" sz="2400" b="1" dirty="0" smtClean="0">
                    <a:effectLst/>
                    <a:latin typeface="Arial" pitchFamily="34" charset="0"/>
                    <a:ea typeface="宋体" pitchFamily="2" charset="-122"/>
                  </a:rPr>
                  <a:t>增值</a:t>
                </a:r>
                <a:endParaRPr lang="en-US" altLang="zh-CN" sz="2400" b="1" dirty="0">
                  <a:effectLst/>
                  <a:latin typeface="Arial" pitchFamily="34" charset="0"/>
                  <a:ea typeface="宋体" pitchFamily="2" charset="-122"/>
                </a:endParaRPr>
              </a:p>
            </p:txBody>
          </p:sp>
        </p:grpSp>
        <p:grpSp>
          <p:nvGrpSpPr>
            <p:cNvPr id="8" name="Group 61"/>
            <p:cNvGrpSpPr>
              <a:grpSpLocks/>
            </p:cNvGrpSpPr>
            <p:nvPr/>
          </p:nvGrpSpPr>
          <p:grpSpPr bwMode="auto">
            <a:xfrm>
              <a:off x="832" y="2064"/>
              <a:ext cx="864" cy="1008"/>
              <a:chOff x="832" y="2064"/>
              <a:chExt cx="864" cy="1008"/>
            </a:xfrm>
          </p:grpSpPr>
          <p:sp>
            <p:nvSpPr>
              <p:cNvPr id="23" name="Oval 40"/>
              <p:cNvSpPr>
                <a:spLocks noChangeArrowheads="1"/>
              </p:cNvSpPr>
              <p:nvPr/>
            </p:nvSpPr>
            <p:spPr bwMode="gray">
              <a:xfrm rot="-772996">
                <a:off x="880" y="2688"/>
                <a:ext cx="714" cy="384"/>
              </a:xfrm>
              <a:prstGeom prst="ellipse">
                <a:avLst/>
              </a:prstGeom>
              <a:solidFill>
                <a:srgbClr val="0F2145">
                  <a:alpha val="30000"/>
                </a:srgbClr>
              </a:solidFill>
              <a:ln w="9525">
                <a:noFill/>
                <a:round/>
                <a:headEnd/>
                <a:tailEnd/>
              </a:ln>
              <a:effectLst/>
            </p:spPr>
            <p:txBody>
              <a:bodyPr wrap="none" anchor="ctr"/>
              <a:lstStyle/>
              <a:p>
                <a:endParaRPr lang="zh-CN" altLang="en-US"/>
              </a:p>
            </p:txBody>
          </p:sp>
          <p:grpSp>
            <p:nvGrpSpPr>
              <p:cNvPr id="24" name="Group 41"/>
              <p:cNvGrpSpPr>
                <a:grpSpLocks/>
              </p:cNvGrpSpPr>
              <p:nvPr/>
            </p:nvGrpSpPr>
            <p:grpSpPr bwMode="auto">
              <a:xfrm>
                <a:off x="832" y="2064"/>
                <a:ext cx="864" cy="908"/>
                <a:chOff x="732" y="2112"/>
                <a:chExt cx="842" cy="860"/>
              </a:xfrm>
            </p:grpSpPr>
            <p:sp>
              <p:nvSpPr>
                <p:cNvPr id="25"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26"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27"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8"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29" name="Text Box 46"/>
                <p:cNvSpPr txBox="1">
                  <a:spLocks noChangeArrowheads="1"/>
                </p:cNvSpPr>
                <p:nvPr/>
              </p:nvSpPr>
              <p:spPr bwMode="gray">
                <a:xfrm>
                  <a:off x="927" y="2414"/>
                  <a:ext cx="430" cy="239"/>
                </a:xfrm>
                <a:prstGeom prst="rect">
                  <a:avLst/>
                </a:prstGeom>
                <a:noFill/>
                <a:ln w="9525" algn="ctr">
                  <a:noFill/>
                  <a:miter lim="800000"/>
                  <a:headEnd/>
                  <a:tailEnd/>
                </a:ln>
                <a:effectLst/>
              </p:spPr>
              <p:txBody>
                <a:bodyPr wrap="none">
                  <a:spAutoFit/>
                </a:bodyPr>
                <a:lstStyle/>
                <a:p>
                  <a:pPr algn="ctr"/>
                  <a:r>
                    <a:rPr lang="zh-CN" altLang="en-US" sz="2000" b="1" dirty="0" smtClean="0">
                      <a:effectLst/>
                      <a:latin typeface="Arial" pitchFamily="34" charset="0"/>
                      <a:ea typeface="宋体" pitchFamily="2" charset="-122"/>
                    </a:rPr>
                    <a:t>品质</a:t>
                  </a:r>
                  <a:endParaRPr lang="en-US" altLang="zh-CN" sz="2000" b="1" dirty="0">
                    <a:effectLst/>
                    <a:latin typeface="Arial" pitchFamily="34" charset="0"/>
                    <a:ea typeface="宋体" pitchFamily="2" charset="-122"/>
                  </a:endParaRPr>
                </a:p>
              </p:txBody>
            </p:sp>
          </p:grpSp>
        </p:grpSp>
        <p:grpSp>
          <p:nvGrpSpPr>
            <p:cNvPr id="9" name="Group 60"/>
            <p:cNvGrpSpPr>
              <a:grpSpLocks/>
            </p:cNvGrpSpPr>
            <p:nvPr/>
          </p:nvGrpSpPr>
          <p:grpSpPr bwMode="auto">
            <a:xfrm>
              <a:off x="768" y="1202"/>
              <a:ext cx="693" cy="718"/>
              <a:chOff x="768" y="1202"/>
              <a:chExt cx="693" cy="718"/>
            </a:xfrm>
          </p:grpSpPr>
          <p:sp>
            <p:nvSpPr>
              <p:cNvPr id="17" name="Oval 47"/>
              <p:cNvSpPr>
                <a:spLocks noChangeArrowheads="1"/>
              </p:cNvSpPr>
              <p:nvPr/>
            </p:nvSpPr>
            <p:spPr bwMode="gray">
              <a:xfrm>
                <a:off x="768" y="1584"/>
                <a:ext cx="576" cy="336"/>
              </a:xfrm>
              <a:prstGeom prst="ellipse">
                <a:avLst/>
              </a:prstGeom>
              <a:solidFill>
                <a:srgbClr val="0F2145">
                  <a:alpha val="30000"/>
                </a:srgbClr>
              </a:solidFill>
              <a:ln w="9525">
                <a:noFill/>
                <a:round/>
                <a:headEnd/>
                <a:tailEnd/>
              </a:ln>
              <a:effectLst/>
            </p:spPr>
            <p:txBody>
              <a:bodyPr wrap="none" anchor="ctr"/>
              <a:lstStyle/>
              <a:p>
                <a:endParaRPr lang="zh-CN" altLang="en-US"/>
              </a:p>
            </p:txBody>
          </p:sp>
          <p:sp>
            <p:nvSpPr>
              <p:cNvPr id="18" name="Oval 48"/>
              <p:cNvSpPr>
                <a:spLocks noChangeArrowheads="1"/>
              </p:cNvSpPr>
              <p:nvPr/>
            </p:nvSpPr>
            <p:spPr bwMode="gray">
              <a:xfrm>
                <a:off x="816" y="1202"/>
                <a:ext cx="645" cy="645"/>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9" name="Oval 49"/>
              <p:cNvSpPr>
                <a:spLocks noChangeArrowheads="1"/>
              </p:cNvSpPr>
              <p:nvPr/>
            </p:nvSpPr>
            <p:spPr bwMode="gray">
              <a:xfrm>
                <a:off x="824" y="1205"/>
                <a:ext cx="630" cy="63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20" name="Oval 50"/>
              <p:cNvSpPr>
                <a:spLocks noChangeArrowheads="1"/>
              </p:cNvSpPr>
              <p:nvPr/>
            </p:nvSpPr>
            <p:spPr bwMode="gray">
              <a:xfrm>
                <a:off x="831" y="1212"/>
                <a:ext cx="599" cy="58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1" name="Oval 51"/>
              <p:cNvSpPr>
                <a:spLocks noChangeArrowheads="1"/>
              </p:cNvSpPr>
              <p:nvPr/>
            </p:nvSpPr>
            <p:spPr bwMode="gray">
              <a:xfrm>
                <a:off x="865" y="1228"/>
                <a:ext cx="534" cy="47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22" name="Text Box 52"/>
              <p:cNvSpPr txBox="1">
                <a:spLocks noChangeArrowheads="1"/>
              </p:cNvSpPr>
              <p:nvPr/>
            </p:nvSpPr>
            <p:spPr bwMode="gray">
              <a:xfrm>
                <a:off x="941" y="1422"/>
                <a:ext cx="407" cy="233"/>
              </a:xfrm>
              <a:prstGeom prst="rect">
                <a:avLst/>
              </a:prstGeom>
              <a:noFill/>
              <a:ln w="9525" algn="ctr">
                <a:noFill/>
                <a:miter lim="800000"/>
                <a:headEnd/>
                <a:tailEnd/>
              </a:ln>
              <a:effectLst/>
            </p:spPr>
            <p:txBody>
              <a:bodyPr wrap="none">
                <a:spAutoFit/>
              </a:bodyPr>
              <a:lstStyle/>
              <a:p>
                <a:pPr algn="ctr"/>
                <a:r>
                  <a:rPr lang="zh-CN" altLang="en-US" sz="1800" b="1" dirty="0" smtClean="0">
                    <a:effectLst/>
                    <a:latin typeface="Arial" pitchFamily="34" charset="0"/>
                    <a:ea typeface="宋体" pitchFamily="2" charset="-122"/>
                  </a:rPr>
                  <a:t>安全</a:t>
                </a:r>
                <a:endParaRPr lang="en-US" altLang="zh-CN" sz="1800" b="1" dirty="0">
                  <a:effectLst/>
                  <a:latin typeface="Arial" pitchFamily="34" charset="0"/>
                  <a:ea typeface="宋体" pitchFamily="2" charset="-122"/>
                </a:endParaRPr>
              </a:p>
            </p:txBody>
          </p:sp>
        </p:grpSp>
        <p:grpSp>
          <p:nvGrpSpPr>
            <p:cNvPr id="10" name="Group 59"/>
            <p:cNvGrpSpPr>
              <a:grpSpLocks/>
            </p:cNvGrpSpPr>
            <p:nvPr/>
          </p:nvGrpSpPr>
          <p:grpSpPr bwMode="auto">
            <a:xfrm>
              <a:off x="1566" y="960"/>
              <a:ext cx="507" cy="480"/>
              <a:chOff x="1566" y="960"/>
              <a:chExt cx="507" cy="480"/>
            </a:xfrm>
          </p:grpSpPr>
          <p:sp>
            <p:nvSpPr>
              <p:cNvPr id="11" name="Oval 53"/>
              <p:cNvSpPr>
                <a:spLocks noChangeArrowheads="1"/>
              </p:cNvSpPr>
              <p:nvPr/>
            </p:nvSpPr>
            <p:spPr bwMode="gray">
              <a:xfrm>
                <a:off x="1566" y="1296"/>
                <a:ext cx="432" cy="144"/>
              </a:xfrm>
              <a:prstGeom prst="ellipse">
                <a:avLst/>
              </a:prstGeom>
              <a:solidFill>
                <a:srgbClr val="0F2145">
                  <a:alpha val="30000"/>
                </a:srgbClr>
              </a:solidFill>
              <a:ln w="9525">
                <a:noFill/>
                <a:round/>
                <a:headEnd/>
                <a:tailEnd/>
              </a:ln>
              <a:effectLst/>
            </p:spPr>
            <p:txBody>
              <a:bodyPr wrap="none" anchor="ctr"/>
              <a:lstStyle/>
              <a:p>
                <a:endParaRPr lang="zh-CN" altLang="en-US"/>
              </a:p>
            </p:txBody>
          </p:sp>
          <p:sp>
            <p:nvSpPr>
              <p:cNvPr id="12" name="Oval 54"/>
              <p:cNvSpPr>
                <a:spLocks noChangeArrowheads="1"/>
              </p:cNvSpPr>
              <p:nvPr/>
            </p:nvSpPr>
            <p:spPr bwMode="gray">
              <a:xfrm>
                <a:off x="1643" y="960"/>
                <a:ext cx="430" cy="43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3" name="Oval 55"/>
              <p:cNvSpPr>
                <a:spLocks noChangeArrowheads="1"/>
              </p:cNvSpPr>
              <p:nvPr/>
            </p:nvSpPr>
            <p:spPr bwMode="gray">
              <a:xfrm>
                <a:off x="1649" y="962"/>
                <a:ext cx="419" cy="42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4" name="Oval 56"/>
              <p:cNvSpPr>
                <a:spLocks noChangeArrowheads="1"/>
              </p:cNvSpPr>
              <p:nvPr/>
            </p:nvSpPr>
            <p:spPr bwMode="gray">
              <a:xfrm>
                <a:off x="1653" y="966"/>
                <a:ext cx="399" cy="392"/>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5" name="Oval 57"/>
              <p:cNvSpPr>
                <a:spLocks noChangeArrowheads="1"/>
              </p:cNvSpPr>
              <p:nvPr/>
            </p:nvSpPr>
            <p:spPr bwMode="gray">
              <a:xfrm>
                <a:off x="1676" y="978"/>
                <a:ext cx="355" cy="31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16" name="Text Box 58"/>
              <p:cNvSpPr txBox="1">
                <a:spLocks noChangeArrowheads="1"/>
              </p:cNvSpPr>
              <p:nvPr/>
            </p:nvSpPr>
            <p:spPr bwMode="gray">
              <a:xfrm>
                <a:off x="1688" y="1101"/>
                <a:ext cx="343" cy="194"/>
              </a:xfrm>
              <a:prstGeom prst="rect">
                <a:avLst/>
              </a:prstGeom>
              <a:noFill/>
              <a:ln w="9525" algn="ctr">
                <a:noFill/>
                <a:miter lim="800000"/>
                <a:headEnd/>
                <a:tailEnd/>
              </a:ln>
              <a:effectLst/>
            </p:spPr>
            <p:txBody>
              <a:bodyPr wrap="none">
                <a:spAutoFit/>
              </a:bodyPr>
              <a:lstStyle/>
              <a:p>
                <a:pPr algn="ctr"/>
                <a:r>
                  <a:rPr lang="zh-CN" altLang="en-US" sz="1400" b="1" dirty="0" smtClean="0">
                    <a:solidFill>
                      <a:srgbClr val="000000"/>
                    </a:solidFill>
                    <a:latin typeface="Arial" pitchFamily="34" charset="0"/>
                    <a:ea typeface="宋体" pitchFamily="2" charset="-122"/>
                  </a:rPr>
                  <a:t>易用</a:t>
                </a:r>
                <a:endParaRPr lang="en-US" altLang="zh-CN" sz="1800" dirty="0">
                  <a:effectLst/>
                  <a:latin typeface="Arial" pitchFamily="34" charset="0"/>
                  <a:ea typeface="宋体" pitchFamily="2" charset="-122"/>
                </a:endParaRPr>
              </a:p>
            </p:txBody>
          </p:sp>
        </p:grpSp>
      </p:grpSp>
      <p:sp>
        <p:nvSpPr>
          <p:cNvPr id="37" name="标题 1"/>
          <p:cNvSpPr>
            <a:spLocks noGrp="1"/>
          </p:cNvSpPr>
          <p:nvPr>
            <p:ph type="title"/>
          </p:nvPr>
        </p:nvSpPr>
        <p:spPr>
          <a:xfrm>
            <a:off x="467544" y="0"/>
            <a:ext cx="8229600" cy="764704"/>
          </a:xfrm>
        </p:spPr>
        <p:txBody>
          <a:bodyPr/>
          <a:lstStyle/>
          <a:p>
            <a:r>
              <a:rPr lang="zh-CN" altLang="en-US" dirty="0" smtClean="0"/>
              <a:t>包装集成解决方案</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cstate="print"/>
          <a:srcRect/>
          <a:stretch>
            <a:fillRect/>
          </a:stretch>
        </p:blipFill>
        <p:spPr bwMode="auto">
          <a:xfrm>
            <a:off x="1547664" y="3933056"/>
            <a:ext cx="1440160" cy="1394001"/>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79512" y="2492896"/>
            <a:ext cx="1390270" cy="1301701"/>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2483768" y="2348880"/>
            <a:ext cx="1390270" cy="1301701"/>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1187624" y="1484784"/>
            <a:ext cx="1390270" cy="1301701"/>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6223843" y="3861048"/>
            <a:ext cx="1641969" cy="1394057"/>
          </a:xfrm>
          <a:prstGeom prst="rect">
            <a:avLst/>
          </a:prstGeom>
          <a:noFill/>
          <a:ln w="9525">
            <a:noFill/>
            <a:miter lim="800000"/>
            <a:headEnd/>
            <a:tailEnd/>
          </a:ln>
        </p:spPr>
      </p:pic>
      <p:pic>
        <p:nvPicPr>
          <p:cNvPr id="9" name="图片 8" descr="5844689_152548651190_3.jpg"/>
          <p:cNvPicPr>
            <a:picLocks noChangeAspect="1"/>
          </p:cNvPicPr>
          <p:nvPr/>
        </p:nvPicPr>
        <p:blipFill>
          <a:blip r:embed="rId5" cstate="print"/>
          <a:stretch>
            <a:fillRect/>
          </a:stretch>
        </p:blipFill>
        <p:spPr>
          <a:xfrm rot="743619">
            <a:off x="7279989" y="1944727"/>
            <a:ext cx="1743968" cy="1307976"/>
          </a:xfrm>
          <a:prstGeom prst="rect">
            <a:avLst/>
          </a:prstGeom>
        </p:spPr>
      </p:pic>
      <p:pic>
        <p:nvPicPr>
          <p:cNvPr id="8196" name="Picture 4"/>
          <p:cNvPicPr>
            <a:picLocks noChangeAspect="1" noChangeArrowheads="1"/>
          </p:cNvPicPr>
          <p:nvPr/>
        </p:nvPicPr>
        <p:blipFill>
          <a:blip r:embed="rId6" cstate="print"/>
          <a:srcRect/>
          <a:stretch>
            <a:fillRect/>
          </a:stretch>
        </p:blipFill>
        <p:spPr bwMode="auto">
          <a:xfrm rot="21153907">
            <a:off x="5590663" y="1769389"/>
            <a:ext cx="1152128" cy="1418004"/>
          </a:xfrm>
          <a:prstGeom prst="rect">
            <a:avLst/>
          </a:prstGeom>
          <a:noFill/>
          <a:ln w="9525">
            <a:noFill/>
            <a:miter lim="800000"/>
            <a:headEnd/>
            <a:tailEnd/>
          </a:ln>
        </p:spPr>
      </p:pic>
      <p:sp>
        <p:nvSpPr>
          <p:cNvPr id="11" name="Line 12"/>
          <p:cNvSpPr>
            <a:spLocks noChangeShapeType="1"/>
          </p:cNvSpPr>
          <p:nvPr/>
        </p:nvSpPr>
        <p:spPr bwMode="auto">
          <a:xfrm>
            <a:off x="1547664" y="3501008"/>
            <a:ext cx="360040"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12" name="Line 12"/>
          <p:cNvSpPr>
            <a:spLocks noChangeShapeType="1"/>
          </p:cNvSpPr>
          <p:nvPr/>
        </p:nvSpPr>
        <p:spPr bwMode="auto">
          <a:xfrm flipH="1">
            <a:off x="2051720" y="2852936"/>
            <a:ext cx="0" cy="1008112"/>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13" name="Line 12"/>
          <p:cNvSpPr>
            <a:spLocks noChangeShapeType="1"/>
          </p:cNvSpPr>
          <p:nvPr/>
        </p:nvSpPr>
        <p:spPr bwMode="auto">
          <a:xfrm flipH="1">
            <a:off x="2267744" y="3501008"/>
            <a:ext cx="576064" cy="360040"/>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14" name="Line 12"/>
          <p:cNvSpPr>
            <a:spLocks noChangeShapeType="1"/>
          </p:cNvSpPr>
          <p:nvPr/>
        </p:nvSpPr>
        <p:spPr bwMode="auto">
          <a:xfrm flipH="1">
            <a:off x="7524328" y="3212976"/>
            <a:ext cx="288032" cy="576064"/>
          </a:xfrm>
          <a:prstGeom prst="line">
            <a:avLst/>
          </a:prstGeom>
          <a:noFill/>
          <a:ln w="57150" cap="rnd">
            <a:solidFill>
              <a:srgbClr val="808080"/>
            </a:solidFill>
            <a:prstDash val="sysDot"/>
            <a:round/>
            <a:headEnd/>
            <a:tailEnd/>
          </a:ln>
          <a:effectLst/>
        </p:spPr>
        <p:txBody>
          <a:bodyPr wrap="none" anchor="ctr"/>
          <a:lstStyle/>
          <a:p>
            <a:endParaRPr lang="zh-CN" altLang="en-US"/>
          </a:p>
        </p:txBody>
      </p:sp>
      <p:sp>
        <p:nvSpPr>
          <p:cNvPr id="15" name="Line 12"/>
          <p:cNvSpPr>
            <a:spLocks noChangeShapeType="1"/>
          </p:cNvSpPr>
          <p:nvPr/>
        </p:nvSpPr>
        <p:spPr bwMode="auto">
          <a:xfrm>
            <a:off x="6372200" y="3356992"/>
            <a:ext cx="288032" cy="432048"/>
          </a:xfrm>
          <a:prstGeom prst="line">
            <a:avLst/>
          </a:prstGeom>
          <a:noFill/>
          <a:ln w="57150" cap="rnd">
            <a:solidFill>
              <a:srgbClr val="808080"/>
            </a:solidFill>
            <a:prstDash val="sysDot"/>
            <a:round/>
            <a:headEnd/>
            <a:tailEnd/>
          </a:ln>
          <a:effectLst/>
        </p:spPr>
        <p:txBody>
          <a:bodyPr wrap="none" anchor="ctr"/>
          <a:lstStyle/>
          <a:p>
            <a:endParaRPr lang="zh-CN" altLang="en-US"/>
          </a:p>
        </p:txBody>
      </p:sp>
      <p:pic>
        <p:nvPicPr>
          <p:cNvPr id="18" name="Picture 3" descr="D:\WORK\设计稿件\威侃商标 拷贝.jpg"/>
          <p:cNvPicPr>
            <a:picLocks noChangeAspect="1" noChangeArrowheads="1"/>
          </p:cNvPicPr>
          <p:nvPr/>
        </p:nvPicPr>
        <p:blipFill>
          <a:blip r:embed="rId7" cstate="print"/>
          <a:srcRect/>
          <a:stretch>
            <a:fillRect/>
          </a:stretch>
        </p:blipFill>
        <p:spPr bwMode="auto">
          <a:xfrm>
            <a:off x="3923928" y="4437112"/>
            <a:ext cx="1599112" cy="380909"/>
          </a:xfrm>
          <a:prstGeom prst="rect">
            <a:avLst/>
          </a:prstGeom>
          <a:noFill/>
        </p:spPr>
      </p:pic>
      <p:sp>
        <p:nvSpPr>
          <p:cNvPr id="19" name="AutoShape 7"/>
          <p:cNvSpPr>
            <a:spLocks noChangeArrowheads="1"/>
          </p:cNvSpPr>
          <p:nvPr/>
        </p:nvSpPr>
        <p:spPr bwMode="gray">
          <a:xfrm>
            <a:off x="1331640" y="5661248"/>
            <a:ext cx="1870364" cy="527763"/>
          </a:xfrm>
          <a:prstGeom prst="roundRect">
            <a:avLst>
              <a:gd name="adj" fmla="val 50000"/>
            </a:avLst>
          </a:prstGeom>
          <a:solidFill>
            <a:schemeClr val="tx2"/>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en-US" altLang="zh-CN" sz="2000" b="1" dirty="0" smtClean="0">
                <a:solidFill>
                  <a:schemeClr val="bg1"/>
                </a:solidFill>
                <a:effectLst/>
                <a:latin typeface="Arial" pitchFamily="34" charset="0"/>
                <a:ea typeface="宋体" pitchFamily="2" charset="-122"/>
              </a:rPr>
              <a:t>Before</a:t>
            </a:r>
            <a:endParaRPr lang="en-US" altLang="zh-CN" sz="2000" b="1" dirty="0">
              <a:solidFill>
                <a:schemeClr val="bg1"/>
              </a:solidFill>
              <a:effectLst/>
              <a:latin typeface="Arial" pitchFamily="34" charset="0"/>
              <a:ea typeface="宋体" pitchFamily="2" charset="-122"/>
            </a:endParaRPr>
          </a:p>
        </p:txBody>
      </p:sp>
      <p:sp>
        <p:nvSpPr>
          <p:cNvPr id="20" name="AutoShape 7"/>
          <p:cNvSpPr>
            <a:spLocks noChangeArrowheads="1"/>
          </p:cNvSpPr>
          <p:nvPr/>
        </p:nvSpPr>
        <p:spPr bwMode="gray">
          <a:xfrm>
            <a:off x="6084168" y="5661248"/>
            <a:ext cx="1870364" cy="527763"/>
          </a:xfrm>
          <a:prstGeom prst="roundRect">
            <a:avLst>
              <a:gd name="adj" fmla="val 50000"/>
            </a:avLst>
          </a:prstGeom>
          <a:solidFill>
            <a:schemeClr val="tx2"/>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en-US" altLang="zh-CN" sz="2000" b="1" dirty="0" smtClean="0">
                <a:solidFill>
                  <a:schemeClr val="bg1"/>
                </a:solidFill>
                <a:effectLst/>
                <a:latin typeface="Arial" pitchFamily="34" charset="0"/>
                <a:ea typeface="宋体" pitchFamily="2" charset="-122"/>
              </a:rPr>
              <a:t>After</a:t>
            </a:r>
            <a:endParaRPr lang="en-US" altLang="zh-CN" sz="2000" b="1" dirty="0">
              <a:solidFill>
                <a:schemeClr val="bg1"/>
              </a:solidFill>
              <a:effectLst/>
              <a:latin typeface="Arial" pitchFamily="34" charset="0"/>
              <a:ea typeface="宋体" pitchFamily="2" charset="-122"/>
            </a:endParaRPr>
          </a:p>
        </p:txBody>
      </p:sp>
      <p:sp>
        <p:nvSpPr>
          <p:cNvPr id="22" name="标题 1"/>
          <p:cNvSpPr>
            <a:spLocks noGrp="1"/>
          </p:cNvSpPr>
          <p:nvPr>
            <p:ph type="title"/>
          </p:nvPr>
        </p:nvSpPr>
        <p:spPr/>
        <p:txBody>
          <a:bodyPr/>
          <a:lstStyle/>
          <a:p>
            <a:r>
              <a:rPr lang="zh-CN" altLang="en-US" dirty="0" smtClean="0"/>
              <a:t>包装集成解决方案</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87824" y="1412776"/>
            <a:ext cx="3663183" cy="175432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谢谢观看！</a:t>
            </a:r>
            <a:endParaRPr lang="en-US" altLang="zh-CN"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pPr algn="ctr"/>
            <a:endParaRPr lang="zh-CN" alt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7" name="Picture 3" descr="D:\WORK\设计稿件\威侃商标 拷贝.jpg"/>
          <p:cNvPicPr>
            <a:picLocks noChangeAspect="1" noChangeArrowheads="1"/>
          </p:cNvPicPr>
          <p:nvPr/>
        </p:nvPicPr>
        <p:blipFill>
          <a:blip r:embed="rId2" cstate="print"/>
          <a:srcRect/>
          <a:stretch>
            <a:fillRect/>
          </a:stretch>
        </p:blipFill>
        <p:spPr bwMode="auto">
          <a:xfrm>
            <a:off x="2555776" y="2780928"/>
            <a:ext cx="4232202" cy="1008112"/>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dirty="0"/>
              <a:t>服务</a:t>
            </a:r>
            <a:r>
              <a:rPr lang="zh-CN" altLang="en-US" dirty="0" smtClean="0"/>
              <a:t>客户</a:t>
            </a:r>
            <a:r>
              <a:rPr lang="en-US" altLang="zh-CN" dirty="0" smtClean="0"/>
              <a:t>1</a:t>
            </a:r>
            <a:endParaRPr lang="zh-CN" altLang="en-US" dirty="0"/>
          </a:p>
        </p:txBody>
      </p:sp>
      <p:pic>
        <p:nvPicPr>
          <p:cNvPr id="293892" name="Picture 22" descr="isc"/>
          <p:cNvPicPr>
            <a:picLocks noChangeAspect="1" noChangeArrowheads="1"/>
          </p:cNvPicPr>
          <p:nvPr/>
        </p:nvPicPr>
        <p:blipFill>
          <a:blip r:embed="rId3" cstate="print"/>
          <a:srcRect/>
          <a:stretch>
            <a:fillRect/>
          </a:stretch>
        </p:blipFill>
        <p:spPr bwMode="auto">
          <a:xfrm>
            <a:off x="755650" y="4005263"/>
            <a:ext cx="2209800" cy="476250"/>
          </a:xfrm>
          <a:prstGeom prst="rect">
            <a:avLst/>
          </a:prstGeom>
          <a:noFill/>
          <a:ln w="9525">
            <a:noFill/>
            <a:miter lim="800000"/>
            <a:headEnd/>
            <a:tailEnd/>
          </a:ln>
        </p:spPr>
      </p:pic>
      <p:pic>
        <p:nvPicPr>
          <p:cNvPr id="293893" name="Picture 7" descr="flextronics"/>
          <p:cNvPicPr>
            <a:picLocks noChangeAspect="1" noChangeArrowheads="1"/>
          </p:cNvPicPr>
          <p:nvPr/>
        </p:nvPicPr>
        <p:blipFill>
          <a:blip r:embed="rId4" cstate="print">
            <a:lum contrast="30000"/>
          </a:blip>
          <a:srcRect/>
          <a:stretch>
            <a:fillRect/>
          </a:stretch>
        </p:blipFill>
        <p:spPr bwMode="auto">
          <a:xfrm>
            <a:off x="2843213" y="2565400"/>
            <a:ext cx="3746500" cy="449263"/>
          </a:xfrm>
          <a:prstGeom prst="rect">
            <a:avLst/>
          </a:prstGeom>
          <a:noFill/>
          <a:ln w="9525">
            <a:noFill/>
            <a:miter lim="800000"/>
            <a:headEnd/>
            <a:tailEnd/>
          </a:ln>
        </p:spPr>
      </p:pic>
      <p:pic>
        <p:nvPicPr>
          <p:cNvPr id="293894" name="Picture 9" descr="jabil"/>
          <p:cNvPicPr>
            <a:picLocks noChangeAspect="1" noChangeArrowheads="1"/>
          </p:cNvPicPr>
          <p:nvPr/>
        </p:nvPicPr>
        <p:blipFill>
          <a:blip r:embed="rId5" cstate="print">
            <a:lum contrast="12000"/>
          </a:blip>
          <a:srcRect/>
          <a:stretch>
            <a:fillRect/>
          </a:stretch>
        </p:blipFill>
        <p:spPr bwMode="auto">
          <a:xfrm>
            <a:off x="395288" y="3141663"/>
            <a:ext cx="2498725" cy="519112"/>
          </a:xfrm>
          <a:prstGeom prst="rect">
            <a:avLst/>
          </a:prstGeom>
          <a:noFill/>
          <a:ln w="9525">
            <a:noFill/>
            <a:miter lim="800000"/>
            <a:headEnd/>
            <a:tailEnd/>
          </a:ln>
        </p:spPr>
      </p:pic>
      <p:pic>
        <p:nvPicPr>
          <p:cNvPr id="293895" name="Picture 11" descr="sanmina-sci"/>
          <p:cNvPicPr>
            <a:picLocks noChangeAspect="1" noChangeArrowheads="1"/>
          </p:cNvPicPr>
          <p:nvPr/>
        </p:nvPicPr>
        <p:blipFill>
          <a:blip r:embed="rId6" cstate="print"/>
          <a:srcRect/>
          <a:stretch>
            <a:fillRect/>
          </a:stretch>
        </p:blipFill>
        <p:spPr bwMode="auto">
          <a:xfrm>
            <a:off x="468313" y="1989138"/>
            <a:ext cx="1447800" cy="809625"/>
          </a:xfrm>
          <a:prstGeom prst="rect">
            <a:avLst/>
          </a:prstGeom>
          <a:noFill/>
          <a:ln w="9525">
            <a:noFill/>
            <a:miter lim="800000"/>
            <a:headEnd/>
            <a:tailEnd/>
          </a:ln>
        </p:spPr>
      </p:pic>
      <p:pic>
        <p:nvPicPr>
          <p:cNvPr id="293896" name="Picture 13" descr="Powerwave"/>
          <p:cNvPicPr>
            <a:picLocks noChangeAspect="1" noChangeArrowheads="1"/>
          </p:cNvPicPr>
          <p:nvPr/>
        </p:nvPicPr>
        <p:blipFill>
          <a:blip r:embed="rId7" cstate="print">
            <a:lum contrast="12000"/>
          </a:blip>
          <a:srcRect/>
          <a:stretch>
            <a:fillRect/>
          </a:stretch>
        </p:blipFill>
        <p:spPr bwMode="auto">
          <a:xfrm>
            <a:off x="323850" y="4724400"/>
            <a:ext cx="3024188" cy="728663"/>
          </a:xfrm>
          <a:prstGeom prst="rect">
            <a:avLst/>
          </a:prstGeom>
          <a:noFill/>
          <a:ln w="9525">
            <a:noFill/>
            <a:miter lim="800000"/>
            <a:headEnd/>
            <a:tailEnd/>
          </a:ln>
        </p:spPr>
      </p:pic>
      <p:pic>
        <p:nvPicPr>
          <p:cNvPr id="293897" name="Picture 15" descr="corning"/>
          <p:cNvPicPr>
            <a:picLocks noChangeAspect="1" noChangeArrowheads="1"/>
          </p:cNvPicPr>
          <p:nvPr/>
        </p:nvPicPr>
        <p:blipFill>
          <a:blip r:embed="rId8" cstate="print"/>
          <a:srcRect/>
          <a:stretch>
            <a:fillRect/>
          </a:stretch>
        </p:blipFill>
        <p:spPr bwMode="auto">
          <a:xfrm>
            <a:off x="6804025" y="2708275"/>
            <a:ext cx="1638300" cy="314325"/>
          </a:xfrm>
          <a:prstGeom prst="rect">
            <a:avLst/>
          </a:prstGeom>
          <a:noFill/>
          <a:ln w="9525">
            <a:noFill/>
            <a:miter lim="800000"/>
            <a:headEnd/>
            <a:tailEnd/>
          </a:ln>
        </p:spPr>
      </p:pic>
      <p:pic>
        <p:nvPicPr>
          <p:cNvPr id="293898" name="Picture 16" descr="laird"/>
          <p:cNvPicPr>
            <a:picLocks noChangeAspect="1" noChangeArrowheads="1"/>
          </p:cNvPicPr>
          <p:nvPr/>
        </p:nvPicPr>
        <p:blipFill>
          <a:blip r:embed="rId9" cstate="print">
            <a:lum contrast="18000"/>
          </a:blip>
          <a:srcRect/>
          <a:stretch>
            <a:fillRect/>
          </a:stretch>
        </p:blipFill>
        <p:spPr bwMode="auto">
          <a:xfrm>
            <a:off x="6372225" y="3284538"/>
            <a:ext cx="1485900" cy="590550"/>
          </a:xfrm>
          <a:prstGeom prst="rect">
            <a:avLst/>
          </a:prstGeom>
          <a:noFill/>
          <a:ln w="9525">
            <a:noFill/>
            <a:miter lim="800000"/>
            <a:headEnd/>
            <a:tailEnd/>
          </a:ln>
        </p:spPr>
      </p:pic>
      <p:pic>
        <p:nvPicPr>
          <p:cNvPr id="293899" name="Picture 17" descr="lutron"/>
          <p:cNvPicPr>
            <a:picLocks noChangeAspect="1" noChangeArrowheads="1"/>
          </p:cNvPicPr>
          <p:nvPr/>
        </p:nvPicPr>
        <p:blipFill>
          <a:blip r:embed="rId10" cstate="print">
            <a:clrChange>
              <a:clrFrom>
                <a:srgbClr val="94948C"/>
              </a:clrFrom>
              <a:clrTo>
                <a:srgbClr val="94948C">
                  <a:alpha val="0"/>
                </a:srgbClr>
              </a:clrTo>
            </a:clrChange>
          </a:blip>
          <a:srcRect/>
          <a:stretch>
            <a:fillRect/>
          </a:stretch>
        </p:blipFill>
        <p:spPr bwMode="auto">
          <a:xfrm>
            <a:off x="6443663" y="4941888"/>
            <a:ext cx="1857375" cy="552450"/>
          </a:xfrm>
          <a:prstGeom prst="rect">
            <a:avLst/>
          </a:prstGeom>
          <a:noFill/>
          <a:ln w="9525">
            <a:noFill/>
            <a:miter lim="800000"/>
            <a:headEnd/>
            <a:tailEnd/>
          </a:ln>
        </p:spPr>
      </p:pic>
      <p:pic>
        <p:nvPicPr>
          <p:cNvPr id="293900" name="Picture 18" descr="tyco"/>
          <p:cNvPicPr>
            <a:picLocks noChangeAspect="1" noChangeArrowheads="1"/>
          </p:cNvPicPr>
          <p:nvPr/>
        </p:nvPicPr>
        <p:blipFill>
          <a:blip r:embed="rId11" cstate="print"/>
          <a:srcRect/>
          <a:stretch>
            <a:fillRect/>
          </a:stretch>
        </p:blipFill>
        <p:spPr bwMode="auto">
          <a:xfrm>
            <a:off x="7308850" y="4149725"/>
            <a:ext cx="933450" cy="390525"/>
          </a:xfrm>
          <a:prstGeom prst="rect">
            <a:avLst/>
          </a:prstGeom>
          <a:noFill/>
          <a:ln w="9525">
            <a:noFill/>
            <a:miter lim="800000"/>
            <a:headEnd/>
            <a:tailEnd/>
          </a:ln>
        </p:spPr>
      </p:pic>
      <p:pic>
        <p:nvPicPr>
          <p:cNvPr id="293901" name="Picture 19" descr="foxboro_blue"/>
          <p:cNvPicPr>
            <a:picLocks noChangeAspect="1" noChangeArrowheads="1"/>
          </p:cNvPicPr>
          <p:nvPr/>
        </p:nvPicPr>
        <p:blipFill>
          <a:blip r:embed="rId12" cstate="print"/>
          <a:srcRect/>
          <a:stretch>
            <a:fillRect/>
          </a:stretch>
        </p:blipFill>
        <p:spPr bwMode="auto">
          <a:xfrm>
            <a:off x="3276600" y="3284538"/>
            <a:ext cx="1228725" cy="571500"/>
          </a:xfrm>
          <a:prstGeom prst="rect">
            <a:avLst/>
          </a:prstGeom>
          <a:noFill/>
          <a:ln w="9525">
            <a:noFill/>
            <a:miter lim="800000"/>
            <a:headEnd/>
            <a:tailEnd/>
          </a:ln>
        </p:spPr>
      </p:pic>
      <p:pic>
        <p:nvPicPr>
          <p:cNvPr id="293902" name="Picture 20" descr="agilent"/>
          <p:cNvPicPr>
            <a:picLocks noChangeAspect="1" noChangeArrowheads="1"/>
          </p:cNvPicPr>
          <p:nvPr/>
        </p:nvPicPr>
        <p:blipFill>
          <a:blip r:embed="rId13" cstate="print"/>
          <a:srcRect/>
          <a:stretch>
            <a:fillRect/>
          </a:stretch>
        </p:blipFill>
        <p:spPr bwMode="auto">
          <a:xfrm>
            <a:off x="5292725" y="1628775"/>
            <a:ext cx="2981325" cy="790575"/>
          </a:xfrm>
          <a:prstGeom prst="rect">
            <a:avLst/>
          </a:prstGeom>
          <a:noFill/>
          <a:ln w="9525">
            <a:noFill/>
            <a:miter lim="800000"/>
            <a:headEnd/>
            <a:tailEnd/>
          </a:ln>
        </p:spPr>
      </p:pic>
      <p:pic>
        <p:nvPicPr>
          <p:cNvPr id="293903" name="Picture 24" descr="rittal"/>
          <p:cNvPicPr>
            <a:picLocks noChangeAspect="1" noChangeArrowheads="1"/>
          </p:cNvPicPr>
          <p:nvPr/>
        </p:nvPicPr>
        <p:blipFill>
          <a:blip r:embed="rId14" cstate="print"/>
          <a:srcRect b="2737"/>
          <a:stretch>
            <a:fillRect/>
          </a:stretch>
        </p:blipFill>
        <p:spPr bwMode="auto">
          <a:xfrm>
            <a:off x="4932363" y="3284538"/>
            <a:ext cx="946150" cy="1296987"/>
          </a:xfrm>
          <a:prstGeom prst="rect">
            <a:avLst/>
          </a:prstGeom>
          <a:noFill/>
          <a:ln w="9525">
            <a:noFill/>
            <a:miter lim="800000"/>
            <a:headEnd/>
            <a:tailEnd/>
          </a:ln>
        </p:spPr>
      </p:pic>
      <p:sp>
        <p:nvSpPr>
          <p:cNvPr id="293904" name="Text Box 26"/>
          <p:cNvSpPr txBox="1">
            <a:spLocks noChangeArrowheads="1"/>
          </p:cNvSpPr>
          <p:nvPr/>
        </p:nvSpPr>
        <p:spPr bwMode="auto">
          <a:xfrm>
            <a:off x="2339975" y="1844675"/>
            <a:ext cx="2016125" cy="457200"/>
          </a:xfrm>
          <a:prstGeom prst="rect">
            <a:avLst/>
          </a:prstGeom>
          <a:solidFill>
            <a:srgbClr val="00CCFF"/>
          </a:solidFill>
          <a:ln w="9525">
            <a:noFill/>
            <a:miter lim="800000"/>
            <a:headEnd/>
            <a:tailEnd/>
          </a:ln>
        </p:spPr>
        <p:txBody>
          <a:bodyPr>
            <a:spAutoFit/>
          </a:bodyPr>
          <a:lstStyle/>
          <a:p>
            <a:pPr>
              <a:spcBef>
                <a:spcPct val="50000"/>
              </a:spcBef>
            </a:pPr>
            <a:r>
              <a:rPr lang="en-US" altLang="zh-CN" sz="2400" b="1">
                <a:solidFill>
                  <a:schemeClr val="bg1"/>
                </a:solidFill>
                <a:latin typeface="Footlight MT Light" pitchFamily="18" charset="0"/>
              </a:rPr>
              <a:t>CELESTICA</a:t>
            </a:r>
          </a:p>
        </p:txBody>
      </p:sp>
      <p:pic>
        <p:nvPicPr>
          <p:cNvPr id="293905" name="Picture 17" descr="spacelab"/>
          <p:cNvPicPr>
            <a:picLocks noChangeAspect="1" noChangeArrowheads="1"/>
          </p:cNvPicPr>
          <p:nvPr/>
        </p:nvPicPr>
        <p:blipFill>
          <a:blip r:embed="rId15" cstate="print"/>
          <a:srcRect/>
          <a:stretch>
            <a:fillRect/>
          </a:stretch>
        </p:blipFill>
        <p:spPr bwMode="auto">
          <a:xfrm>
            <a:off x="3492500" y="5084763"/>
            <a:ext cx="1819275" cy="476250"/>
          </a:xfrm>
          <a:prstGeom prst="rect">
            <a:avLst/>
          </a:prstGeom>
          <a:noFill/>
        </p:spPr>
      </p:pic>
      <p:pic>
        <p:nvPicPr>
          <p:cNvPr id="293906" name="Picture 18" descr="kodak"/>
          <p:cNvPicPr>
            <a:picLocks noChangeAspect="1" noChangeArrowheads="1"/>
          </p:cNvPicPr>
          <p:nvPr/>
        </p:nvPicPr>
        <p:blipFill>
          <a:blip r:embed="rId16" cstate="print"/>
          <a:srcRect/>
          <a:stretch>
            <a:fillRect/>
          </a:stretch>
        </p:blipFill>
        <p:spPr bwMode="auto">
          <a:xfrm>
            <a:off x="3203575" y="4437063"/>
            <a:ext cx="1512888" cy="3921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服务客户</a:t>
            </a:r>
            <a:r>
              <a:rPr lang="en-US" altLang="zh-CN" dirty="0"/>
              <a:t>2</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威侃产品家族</a:t>
            </a:r>
            <a:endParaRPr lang="zh-CN" altLang="en-US" dirty="0"/>
          </a:p>
        </p:txBody>
      </p:sp>
      <p:pic>
        <p:nvPicPr>
          <p:cNvPr id="5" name="Picture 7" descr="Identification Solutions"/>
          <p:cNvPicPr>
            <a:picLocks noChangeAspect="1" noChangeArrowheads="1"/>
          </p:cNvPicPr>
          <p:nvPr/>
        </p:nvPicPr>
        <p:blipFill>
          <a:blip r:embed="rId2" cstate="print"/>
          <a:srcRect/>
          <a:stretch>
            <a:fillRect/>
          </a:stretch>
        </p:blipFill>
        <p:spPr bwMode="auto">
          <a:xfrm>
            <a:off x="7092280" y="4869160"/>
            <a:ext cx="989013" cy="657225"/>
          </a:xfrm>
          <a:prstGeom prst="rect">
            <a:avLst/>
          </a:prstGeom>
          <a:noFill/>
          <a:ln w="9525">
            <a:noFill/>
            <a:miter lim="800000"/>
            <a:headEnd/>
            <a:tailEnd/>
          </a:ln>
        </p:spPr>
      </p:pic>
      <p:pic>
        <p:nvPicPr>
          <p:cNvPr id="8" name="Picture 9" descr="气泡袋"/>
          <p:cNvPicPr>
            <a:picLocks noChangeAspect="1" noChangeArrowheads="1"/>
          </p:cNvPicPr>
          <p:nvPr/>
        </p:nvPicPr>
        <p:blipFill>
          <a:blip r:embed="rId3" cstate="print"/>
          <a:srcRect t="11517" b="30894"/>
          <a:stretch>
            <a:fillRect/>
          </a:stretch>
        </p:blipFill>
        <p:spPr bwMode="auto">
          <a:xfrm>
            <a:off x="611560" y="4941168"/>
            <a:ext cx="989012" cy="665163"/>
          </a:xfrm>
          <a:prstGeom prst="rect">
            <a:avLst/>
          </a:prstGeom>
          <a:noFill/>
          <a:ln w="9525">
            <a:noFill/>
            <a:miter lim="800000"/>
            <a:headEnd/>
            <a:tailEnd/>
          </a:ln>
        </p:spPr>
      </p:pic>
      <p:pic>
        <p:nvPicPr>
          <p:cNvPr id="11" name="Picture 21" descr="printerheads1_resize"/>
          <p:cNvPicPr>
            <a:picLocks noChangeAspect="1" noChangeArrowheads="1"/>
          </p:cNvPicPr>
          <p:nvPr/>
        </p:nvPicPr>
        <p:blipFill>
          <a:blip r:embed="rId4" cstate="print"/>
          <a:srcRect/>
          <a:stretch>
            <a:fillRect/>
          </a:stretch>
        </p:blipFill>
        <p:spPr bwMode="auto">
          <a:xfrm>
            <a:off x="6444208" y="3284984"/>
            <a:ext cx="990600" cy="681038"/>
          </a:xfrm>
          <a:prstGeom prst="rect">
            <a:avLst/>
          </a:prstGeom>
          <a:noFill/>
          <a:ln w="9525">
            <a:noFill/>
            <a:miter lim="800000"/>
            <a:headEnd/>
            <a:tailEnd/>
          </a:ln>
        </p:spPr>
      </p:pic>
      <p:pic>
        <p:nvPicPr>
          <p:cNvPr id="12" name="Picture 28" descr="纸箱 小"/>
          <p:cNvPicPr>
            <a:picLocks noChangeAspect="1" noChangeArrowheads="1"/>
          </p:cNvPicPr>
          <p:nvPr/>
        </p:nvPicPr>
        <p:blipFill>
          <a:blip r:embed="rId5" cstate="print"/>
          <a:srcRect/>
          <a:stretch>
            <a:fillRect/>
          </a:stretch>
        </p:blipFill>
        <p:spPr bwMode="auto">
          <a:xfrm>
            <a:off x="539552" y="3429000"/>
            <a:ext cx="1171575" cy="754063"/>
          </a:xfrm>
          <a:prstGeom prst="rect">
            <a:avLst/>
          </a:prstGeom>
          <a:noFill/>
        </p:spPr>
      </p:pic>
      <p:sp>
        <p:nvSpPr>
          <p:cNvPr id="15" name="Text Box 31"/>
          <p:cNvSpPr txBox="1">
            <a:spLocks noChangeArrowheads="1"/>
          </p:cNvSpPr>
          <p:nvPr/>
        </p:nvSpPr>
        <p:spPr bwMode="auto">
          <a:xfrm>
            <a:off x="7020272" y="5661248"/>
            <a:ext cx="1260475" cy="342900"/>
          </a:xfrm>
          <a:prstGeom prst="rect">
            <a:avLst/>
          </a:prstGeom>
          <a:solidFill>
            <a:schemeClr val="accent1"/>
          </a:solidFill>
          <a:ln w="38100">
            <a:solidFill>
              <a:schemeClr val="bg2"/>
            </a:solidFill>
            <a:prstDash val="dashDot"/>
            <a:miter lim="800000"/>
            <a:headEnd/>
            <a:tailEnd/>
          </a:ln>
          <a:effectLst/>
        </p:spPr>
        <p:txBody>
          <a:bodyPr>
            <a:spAutoFit/>
          </a:bodyPr>
          <a:lstStyle/>
          <a:p>
            <a:pPr>
              <a:spcBef>
                <a:spcPct val="50000"/>
              </a:spcBef>
            </a:pPr>
            <a:r>
              <a:rPr lang="zh-CN" altLang="en-US" sz="1400"/>
              <a:t>系统集成</a:t>
            </a:r>
          </a:p>
        </p:txBody>
      </p:sp>
      <p:sp>
        <p:nvSpPr>
          <p:cNvPr id="16" name="Text Box 32"/>
          <p:cNvSpPr txBox="1">
            <a:spLocks noChangeArrowheads="1"/>
          </p:cNvSpPr>
          <p:nvPr/>
        </p:nvSpPr>
        <p:spPr bwMode="auto">
          <a:xfrm>
            <a:off x="539552" y="4365104"/>
            <a:ext cx="1035050" cy="342900"/>
          </a:xfrm>
          <a:prstGeom prst="rect">
            <a:avLst/>
          </a:prstGeom>
          <a:solidFill>
            <a:schemeClr val="accent1"/>
          </a:solidFill>
          <a:ln w="38100">
            <a:solidFill>
              <a:schemeClr val="bg2"/>
            </a:solidFill>
            <a:prstDash val="dashDot"/>
            <a:miter lim="800000"/>
            <a:headEnd/>
            <a:tailEnd/>
          </a:ln>
          <a:effectLst/>
        </p:spPr>
        <p:txBody>
          <a:bodyPr>
            <a:spAutoFit/>
          </a:bodyPr>
          <a:lstStyle/>
          <a:p>
            <a:pPr>
              <a:spcBef>
                <a:spcPct val="50000"/>
              </a:spcBef>
            </a:pPr>
            <a:r>
              <a:rPr lang="zh-CN" altLang="en-US" sz="1400"/>
              <a:t>纸箱</a:t>
            </a:r>
          </a:p>
        </p:txBody>
      </p:sp>
      <p:sp>
        <p:nvSpPr>
          <p:cNvPr id="17" name="Text Box 33"/>
          <p:cNvSpPr txBox="1">
            <a:spLocks noChangeArrowheads="1"/>
          </p:cNvSpPr>
          <p:nvPr/>
        </p:nvSpPr>
        <p:spPr bwMode="auto">
          <a:xfrm>
            <a:off x="611560" y="5805264"/>
            <a:ext cx="1008111" cy="307777"/>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spcBef>
                <a:spcPct val="50000"/>
              </a:spcBef>
            </a:pPr>
            <a:r>
              <a:rPr lang="zh-CN" altLang="en-US" sz="1400" dirty="0"/>
              <a:t>包装</a:t>
            </a:r>
            <a:r>
              <a:rPr lang="zh-CN" altLang="en-US" sz="1400" dirty="0" smtClean="0"/>
              <a:t>辅料</a:t>
            </a:r>
            <a:endParaRPr lang="zh-CN" altLang="en-US" sz="1400" dirty="0"/>
          </a:p>
        </p:txBody>
      </p:sp>
      <p:sp>
        <p:nvSpPr>
          <p:cNvPr id="20" name="Text Box 36"/>
          <p:cNvSpPr txBox="1">
            <a:spLocks noChangeArrowheads="1"/>
          </p:cNvSpPr>
          <p:nvPr/>
        </p:nvSpPr>
        <p:spPr bwMode="auto">
          <a:xfrm>
            <a:off x="6588224" y="4077072"/>
            <a:ext cx="1890713" cy="342900"/>
          </a:xfrm>
          <a:prstGeom prst="rect">
            <a:avLst/>
          </a:prstGeom>
          <a:solidFill>
            <a:schemeClr val="accent1"/>
          </a:solidFill>
          <a:ln w="38100">
            <a:solidFill>
              <a:schemeClr val="bg2"/>
            </a:solidFill>
            <a:prstDash val="dashDot"/>
            <a:miter lim="800000"/>
            <a:headEnd/>
            <a:tailEnd/>
          </a:ln>
          <a:effectLst/>
        </p:spPr>
        <p:txBody>
          <a:bodyPr>
            <a:spAutoFit/>
          </a:bodyPr>
          <a:lstStyle/>
          <a:p>
            <a:pPr>
              <a:spcBef>
                <a:spcPct val="50000"/>
              </a:spcBef>
            </a:pPr>
            <a:r>
              <a:rPr lang="zh-CN" altLang="en-US" sz="1400" dirty="0"/>
              <a:t>打印头 </a:t>
            </a:r>
            <a:r>
              <a:rPr lang="en-US" altLang="zh-CN" sz="1400" dirty="0"/>
              <a:t>&amp; Ribbon</a:t>
            </a:r>
          </a:p>
        </p:txBody>
      </p:sp>
      <p:pic>
        <p:nvPicPr>
          <p:cNvPr id="21" name="Picture 17" descr="色带"/>
          <p:cNvPicPr>
            <a:picLocks noChangeAspect="1" noChangeArrowheads="1"/>
          </p:cNvPicPr>
          <p:nvPr/>
        </p:nvPicPr>
        <p:blipFill>
          <a:blip r:embed="rId6" cstate="print">
            <a:lum contrast="6000"/>
          </a:blip>
          <a:srcRect/>
          <a:stretch>
            <a:fillRect/>
          </a:stretch>
        </p:blipFill>
        <p:spPr bwMode="auto">
          <a:xfrm>
            <a:off x="7596336" y="3284984"/>
            <a:ext cx="900112" cy="674688"/>
          </a:xfrm>
          <a:prstGeom prst="rect">
            <a:avLst/>
          </a:prstGeom>
          <a:noFill/>
          <a:ln w="9525">
            <a:noFill/>
            <a:miter lim="800000"/>
            <a:headEnd/>
            <a:tailEnd/>
          </a:ln>
        </p:spPr>
      </p:pic>
      <p:pic>
        <p:nvPicPr>
          <p:cNvPr id="22" name="Picture 9" descr="产品图片"/>
          <p:cNvPicPr>
            <a:picLocks noChangeAspect="1" noChangeArrowheads="1"/>
          </p:cNvPicPr>
          <p:nvPr/>
        </p:nvPicPr>
        <p:blipFill>
          <a:blip r:embed="rId7" cstate="print"/>
          <a:srcRect t="2747" b="26216"/>
          <a:stretch>
            <a:fillRect/>
          </a:stretch>
        </p:blipFill>
        <p:spPr bwMode="auto">
          <a:xfrm>
            <a:off x="2051720" y="3501008"/>
            <a:ext cx="854075" cy="606425"/>
          </a:xfrm>
          <a:prstGeom prst="rect">
            <a:avLst/>
          </a:prstGeom>
          <a:noFill/>
          <a:ln w="9525">
            <a:noFill/>
            <a:miter lim="800000"/>
            <a:headEnd/>
            <a:tailEnd/>
          </a:ln>
        </p:spPr>
      </p:pic>
      <p:sp>
        <p:nvSpPr>
          <p:cNvPr id="23" name="Line 39"/>
          <p:cNvSpPr>
            <a:spLocks noChangeShapeType="1"/>
          </p:cNvSpPr>
          <p:nvPr/>
        </p:nvSpPr>
        <p:spPr bwMode="auto">
          <a:xfrm flipH="1">
            <a:off x="3131840" y="1268760"/>
            <a:ext cx="1" cy="5112568"/>
          </a:xfrm>
          <a:prstGeom prst="line">
            <a:avLst/>
          </a:prstGeom>
          <a:noFill/>
          <a:ln w="12700">
            <a:solidFill>
              <a:srgbClr val="969696"/>
            </a:solidFill>
            <a:prstDash val="dash"/>
            <a:round/>
            <a:headEnd/>
            <a:tailEnd/>
          </a:ln>
          <a:effectLst/>
        </p:spPr>
        <p:txBody>
          <a:bodyPr/>
          <a:lstStyle/>
          <a:p>
            <a:endParaRPr lang="zh-CN" altLang="en-US"/>
          </a:p>
        </p:txBody>
      </p:sp>
      <p:sp>
        <p:nvSpPr>
          <p:cNvPr id="24" name="Line 40"/>
          <p:cNvSpPr>
            <a:spLocks noChangeShapeType="1"/>
          </p:cNvSpPr>
          <p:nvPr/>
        </p:nvSpPr>
        <p:spPr bwMode="auto">
          <a:xfrm>
            <a:off x="6084168" y="1340768"/>
            <a:ext cx="0" cy="5112568"/>
          </a:xfrm>
          <a:prstGeom prst="line">
            <a:avLst/>
          </a:prstGeom>
          <a:noFill/>
          <a:ln w="12700">
            <a:solidFill>
              <a:srgbClr val="969696"/>
            </a:solidFill>
            <a:prstDash val="dash"/>
            <a:round/>
            <a:headEnd/>
            <a:tailEnd/>
          </a:ln>
          <a:effectLst/>
        </p:spPr>
        <p:txBody>
          <a:bodyPr/>
          <a:lstStyle/>
          <a:p>
            <a:endParaRPr lang="zh-CN" altLang="en-US"/>
          </a:p>
        </p:txBody>
      </p:sp>
      <p:pic>
        <p:nvPicPr>
          <p:cNvPr id="30" name="图片 29" descr="IMG_0014.jpg"/>
          <p:cNvPicPr>
            <a:picLocks noChangeAspect="1"/>
          </p:cNvPicPr>
          <p:nvPr/>
        </p:nvPicPr>
        <p:blipFill>
          <a:blip r:embed="rId8" cstate="print"/>
          <a:stretch>
            <a:fillRect/>
          </a:stretch>
        </p:blipFill>
        <p:spPr>
          <a:xfrm>
            <a:off x="6948264" y="1988840"/>
            <a:ext cx="1008112" cy="672914"/>
          </a:xfrm>
          <a:prstGeom prst="rect">
            <a:avLst/>
          </a:prstGeom>
        </p:spPr>
      </p:pic>
      <p:sp>
        <p:nvSpPr>
          <p:cNvPr id="31" name="Text Box 32"/>
          <p:cNvSpPr txBox="1">
            <a:spLocks noChangeArrowheads="1"/>
          </p:cNvSpPr>
          <p:nvPr/>
        </p:nvSpPr>
        <p:spPr bwMode="auto">
          <a:xfrm>
            <a:off x="6876256" y="2852936"/>
            <a:ext cx="1152128" cy="307777"/>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spcBef>
                <a:spcPct val="50000"/>
              </a:spcBef>
            </a:pPr>
            <a:r>
              <a:rPr lang="zh-CN" altLang="en-US" sz="1400" dirty="0" smtClean="0"/>
              <a:t>标签打印机</a:t>
            </a:r>
            <a:endParaRPr lang="zh-CN" altLang="en-US" sz="1400" dirty="0"/>
          </a:p>
        </p:txBody>
      </p:sp>
      <p:pic>
        <p:nvPicPr>
          <p:cNvPr id="32" name="图片 31" descr="1369025_102039932000_3.jpg"/>
          <p:cNvPicPr>
            <a:picLocks noChangeAspect="1"/>
          </p:cNvPicPr>
          <p:nvPr/>
        </p:nvPicPr>
        <p:blipFill>
          <a:blip r:embed="rId9" cstate="print"/>
          <a:stretch>
            <a:fillRect/>
          </a:stretch>
        </p:blipFill>
        <p:spPr>
          <a:xfrm>
            <a:off x="1259632" y="1772816"/>
            <a:ext cx="864096" cy="864096"/>
          </a:xfrm>
          <a:prstGeom prst="rect">
            <a:avLst/>
          </a:prstGeom>
        </p:spPr>
      </p:pic>
      <p:sp>
        <p:nvSpPr>
          <p:cNvPr id="18" name="Text Box 34"/>
          <p:cNvSpPr txBox="1">
            <a:spLocks noChangeArrowheads="1"/>
          </p:cNvSpPr>
          <p:nvPr/>
        </p:nvSpPr>
        <p:spPr bwMode="auto">
          <a:xfrm>
            <a:off x="1115616" y="2708920"/>
            <a:ext cx="1224136" cy="523220"/>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lgn="ctr">
              <a:spcBef>
                <a:spcPct val="50000"/>
              </a:spcBef>
            </a:pPr>
            <a:r>
              <a:rPr lang="zh-CN" altLang="en-US" sz="1400" dirty="0"/>
              <a:t>包装整体解决方案设计</a:t>
            </a:r>
          </a:p>
        </p:txBody>
      </p:sp>
      <p:grpSp>
        <p:nvGrpSpPr>
          <p:cNvPr id="36" name="组合 35"/>
          <p:cNvGrpSpPr/>
          <p:nvPr/>
        </p:nvGrpSpPr>
        <p:grpSpPr>
          <a:xfrm>
            <a:off x="3275856" y="1988840"/>
            <a:ext cx="2423671" cy="4124201"/>
            <a:chOff x="2771801" y="1988840"/>
            <a:chExt cx="2423671" cy="4124201"/>
          </a:xfrm>
        </p:grpSpPr>
        <p:pic>
          <p:nvPicPr>
            <p:cNvPr id="7" name="Picture 5"/>
            <p:cNvPicPr>
              <a:picLocks noChangeAspect="1" noChangeArrowheads="1"/>
            </p:cNvPicPr>
            <p:nvPr/>
          </p:nvPicPr>
          <p:blipFill>
            <a:blip r:embed="rId10" cstate="print"/>
            <a:srcRect/>
            <a:stretch>
              <a:fillRect/>
            </a:stretch>
          </p:blipFill>
          <p:spPr bwMode="auto">
            <a:xfrm>
              <a:off x="2843808" y="4869160"/>
              <a:ext cx="1125537" cy="627063"/>
            </a:xfrm>
            <a:prstGeom prst="rect">
              <a:avLst/>
            </a:prstGeom>
            <a:noFill/>
            <a:ln w="9525">
              <a:noFill/>
              <a:miter lim="800000"/>
              <a:headEnd/>
              <a:tailEnd/>
            </a:ln>
          </p:spPr>
        </p:pic>
        <p:pic>
          <p:nvPicPr>
            <p:cNvPr id="9" name="Picture 4" descr="Silk Screen Printing Faceplate"/>
            <p:cNvPicPr>
              <a:picLocks noChangeAspect="1" noChangeArrowheads="1"/>
            </p:cNvPicPr>
            <p:nvPr/>
          </p:nvPicPr>
          <p:blipFill>
            <a:blip r:embed="rId11" cstate="print"/>
            <a:srcRect/>
            <a:stretch>
              <a:fillRect/>
            </a:stretch>
          </p:blipFill>
          <p:spPr bwMode="auto">
            <a:xfrm>
              <a:off x="4067944" y="1988840"/>
              <a:ext cx="989012" cy="657225"/>
            </a:xfrm>
            <a:prstGeom prst="rect">
              <a:avLst/>
            </a:prstGeom>
            <a:noFill/>
            <a:ln w="9525">
              <a:noFill/>
              <a:miter lim="800000"/>
              <a:headEnd/>
              <a:tailEnd/>
            </a:ln>
          </p:spPr>
        </p:pic>
        <p:pic>
          <p:nvPicPr>
            <p:cNvPr id="10" name="Picture 4" descr="general label"/>
            <p:cNvPicPr>
              <a:picLocks noChangeAspect="1" noChangeArrowheads="1"/>
            </p:cNvPicPr>
            <p:nvPr/>
          </p:nvPicPr>
          <p:blipFill>
            <a:blip r:embed="rId12" cstate="print"/>
            <a:srcRect/>
            <a:stretch>
              <a:fillRect/>
            </a:stretch>
          </p:blipFill>
          <p:spPr bwMode="auto">
            <a:xfrm>
              <a:off x="2843808" y="1988840"/>
              <a:ext cx="990600" cy="658812"/>
            </a:xfrm>
            <a:prstGeom prst="rect">
              <a:avLst/>
            </a:prstGeom>
            <a:noFill/>
            <a:ln w="9525">
              <a:noFill/>
              <a:miter lim="800000"/>
              <a:headEnd/>
              <a:tailEnd/>
            </a:ln>
          </p:spPr>
        </p:pic>
        <p:sp>
          <p:nvSpPr>
            <p:cNvPr id="13" name="Text Box 29"/>
            <p:cNvSpPr txBox="1">
              <a:spLocks noChangeArrowheads="1"/>
            </p:cNvSpPr>
            <p:nvPr/>
          </p:nvSpPr>
          <p:spPr bwMode="auto">
            <a:xfrm>
              <a:off x="2915816" y="2780928"/>
              <a:ext cx="2070100" cy="307777"/>
            </a:xfrm>
            <a:prstGeom prst="rect">
              <a:avLst/>
            </a:prstGeom>
            <a:solidFill>
              <a:schemeClr val="accent1"/>
            </a:solidFill>
            <a:ln w="38100">
              <a:solidFill>
                <a:schemeClr val="bg2"/>
              </a:solidFill>
              <a:prstDash val="dashDot"/>
              <a:miter lim="800000"/>
              <a:headEnd/>
              <a:tailEnd/>
            </a:ln>
            <a:effectLst/>
          </p:spPr>
          <p:txBody>
            <a:bodyPr>
              <a:spAutoFit/>
            </a:bodyPr>
            <a:lstStyle/>
            <a:p>
              <a:pPr algn="ctr">
                <a:spcBef>
                  <a:spcPct val="50000"/>
                </a:spcBef>
              </a:pPr>
              <a:r>
                <a:rPr lang="zh-CN" altLang="en-US" sz="1400" dirty="0"/>
                <a:t>高性能标签</a:t>
              </a:r>
            </a:p>
          </p:txBody>
        </p:sp>
        <p:sp>
          <p:nvSpPr>
            <p:cNvPr id="14" name="Text Box 30"/>
            <p:cNvSpPr txBox="1">
              <a:spLocks noChangeArrowheads="1"/>
            </p:cNvSpPr>
            <p:nvPr/>
          </p:nvSpPr>
          <p:spPr bwMode="auto">
            <a:xfrm>
              <a:off x="2843808" y="4077072"/>
              <a:ext cx="1035050" cy="342900"/>
            </a:xfrm>
            <a:prstGeom prst="rect">
              <a:avLst/>
            </a:prstGeom>
            <a:solidFill>
              <a:schemeClr val="accent1"/>
            </a:solidFill>
            <a:ln w="38100">
              <a:solidFill>
                <a:schemeClr val="bg2"/>
              </a:solidFill>
              <a:prstDash val="dashDot"/>
              <a:miter lim="800000"/>
              <a:headEnd/>
              <a:tailEnd/>
            </a:ln>
            <a:effectLst/>
          </p:spPr>
          <p:txBody>
            <a:bodyPr>
              <a:spAutoFit/>
            </a:bodyPr>
            <a:lstStyle/>
            <a:p>
              <a:pPr>
                <a:spcBef>
                  <a:spcPct val="50000"/>
                </a:spcBef>
              </a:pPr>
              <a:r>
                <a:rPr lang="zh-CN" altLang="en-US" sz="1400" dirty="0"/>
                <a:t>精密模切</a:t>
              </a:r>
            </a:p>
          </p:txBody>
        </p:sp>
        <p:sp>
          <p:nvSpPr>
            <p:cNvPr id="19" name="Text Box 35"/>
            <p:cNvSpPr txBox="1">
              <a:spLocks noChangeArrowheads="1"/>
            </p:cNvSpPr>
            <p:nvPr/>
          </p:nvSpPr>
          <p:spPr bwMode="auto">
            <a:xfrm>
              <a:off x="2771801" y="5805264"/>
              <a:ext cx="1008112" cy="307777"/>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spcBef>
                  <a:spcPct val="50000"/>
                </a:spcBef>
              </a:pPr>
              <a:r>
                <a:rPr lang="zh-CN" altLang="en-US" sz="1400" dirty="0"/>
                <a:t>安全标识</a:t>
              </a:r>
            </a:p>
          </p:txBody>
        </p:sp>
        <p:pic>
          <p:nvPicPr>
            <p:cNvPr id="28" name="图片 27" descr="防水透气膜2.jpg"/>
            <p:cNvPicPr>
              <a:picLocks noChangeAspect="1"/>
            </p:cNvPicPr>
            <p:nvPr/>
          </p:nvPicPr>
          <p:blipFill>
            <a:blip r:embed="rId13" cstate="print"/>
            <a:stretch>
              <a:fillRect/>
            </a:stretch>
          </p:blipFill>
          <p:spPr>
            <a:xfrm>
              <a:off x="4067944" y="3284984"/>
              <a:ext cx="1127528" cy="754285"/>
            </a:xfrm>
            <a:prstGeom prst="rect">
              <a:avLst/>
            </a:prstGeom>
          </p:spPr>
        </p:pic>
        <p:sp>
          <p:nvSpPr>
            <p:cNvPr id="29" name="Text Box 30"/>
            <p:cNvSpPr txBox="1">
              <a:spLocks noChangeArrowheads="1"/>
            </p:cNvSpPr>
            <p:nvPr/>
          </p:nvSpPr>
          <p:spPr bwMode="auto">
            <a:xfrm>
              <a:off x="4139952" y="4077072"/>
              <a:ext cx="1035050" cy="523220"/>
            </a:xfrm>
            <a:prstGeom prst="rect">
              <a:avLst/>
            </a:prstGeom>
            <a:solidFill>
              <a:schemeClr val="accent1"/>
            </a:solidFill>
            <a:ln w="38100">
              <a:solidFill>
                <a:schemeClr val="bg2"/>
              </a:solidFill>
              <a:prstDash val="dashDot"/>
              <a:miter lim="800000"/>
              <a:headEnd/>
              <a:tailEnd/>
            </a:ln>
            <a:effectLst/>
          </p:spPr>
          <p:txBody>
            <a:bodyPr>
              <a:spAutoFit/>
            </a:bodyPr>
            <a:lstStyle/>
            <a:p>
              <a:pPr>
                <a:spcBef>
                  <a:spcPct val="50000"/>
                </a:spcBef>
              </a:pPr>
              <a:r>
                <a:rPr lang="zh-CN" altLang="en-US" sz="1400" dirty="0" smtClean="0"/>
                <a:t>防水透气产品</a:t>
              </a:r>
              <a:endParaRPr lang="zh-CN" altLang="en-US" sz="1400" dirty="0"/>
            </a:p>
          </p:txBody>
        </p:sp>
        <p:pic>
          <p:nvPicPr>
            <p:cNvPr id="33" name="图片 32" descr="die-cut 1.jpg"/>
            <p:cNvPicPr>
              <a:picLocks noChangeAspect="1"/>
            </p:cNvPicPr>
            <p:nvPr/>
          </p:nvPicPr>
          <p:blipFill>
            <a:blip r:embed="rId14" cstate="print"/>
            <a:stretch>
              <a:fillRect/>
            </a:stretch>
          </p:blipFill>
          <p:spPr>
            <a:xfrm>
              <a:off x="2843808" y="3356992"/>
              <a:ext cx="967709" cy="648365"/>
            </a:xfrm>
            <a:prstGeom prst="rect">
              <a:avLst/>
            </a:prstGeom>
          </p:spPr>
        </p:pic>
        <p:pic>
          <p:nvPicPr>
            <p:cNvPr id="34" name="图片 33" descr="吊牌－光纤-s.jpg"/>
            <p:cNvPicPr>
              <a:picLocks noChangeAspect="1"/>
            </p:cNvPicPr>
            <p:nvPr/>
          </p:nvPicPr>
          <p:blipFill>
            <a:blip r:embed="rId15" cstate="print"/>
            <a:stretch>
              <a:fillRect/>
            </a:stretch>
          </p:blipFill>
          <p:spPr>
            <a:xfrm>
              <a:off x="4211960" y="4869160"/>
              <a:ext cx="917448" cy="609600"/>
            </a:xfrm>
            <a:prstGeom prst="rect">
              <a:avLst/>
            </a:prstGeom>
          </p:spPr>
        </p:pic>
        <p:sp>
          <p:nvSpPr>
            <p:cNvPr id="35" name="Text Box 35"/>
            <p:cNvSpPr txBox="1">
              <a:spLocks noChangeArrowheads="1"/>
            </p:cNvSpPr>
            <p:nvPr/>
          </p:nvSpPr>
          <p:spPr bwMode="auto">
            <a:xfrm>
              <a:off x="4139952" y="5805264"/>
              <a:ext cx="1008112" cy="307777"/>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spcBef>
                  <a:spcPct val="50000"/>
                </a:spcBef>
              </a:pPr>
              <a:r>
                <a:rPr lang="zh-CN" altLang="en-US" sz="1400" dirty="0" smtClean="0"/>
                <a:t>线缆标签</a:t>
              </a:r>
              <a:endParaRPr lang="zh-CN" altLang="en-US" sz="1400" dirty="0"/>
            </a:p>
          </p:txBody>
        </p:sp>
      </p:grpSp>
      <p:sp>
        <p:nvSpPr>
          <p:cNvPr id="37" name="Text Box 32"/>
          <p:cNvSpPr txBox="1">
            <a:spLocks noChangeArrowheads="1"/>
          </p:cNvSpPr>
          <p:nvPr/>
        </p:nvSpPr>
        <p:spPr bwMode="auto">
          <a:xfrm>
            <a:off x="1763688" y="4365104"/>
            <a:ext cx="1035050" cy="307777"/>
          </a:xfrm>
          <a:prstGeom prst="rect">
            <a:avLst/>
          </a:prstGeom>
          <a:solidFill>
            <a:schemeClr val="accent1"/>
          </a:solidFill>
          <a:ln w="38100">
            <a:solidFill>
              <a:schemeClr val="bg2"/>
            </a:solidFill>
            <a:prstDash val="dashDot"/>
            <a:miter lim="800000"/>
            <a:headEnd/>
            <a:tailEnd/>
          </a:ln>
          <a:effectLst/>
        </p:spPr>
        <p:txBody>
          <a:bodyPr>
            <a:spAutoFit/>
          </a:bodyPr>
          <a:lstStyle/>
          <a:p>
            <a:pPr algn="ctr">
              <a:spcBef>
                <a:spcPct val="50000"/>
              </a:spcBef>
            </a:pPr>
            <a:r>
              <a:rPr lang="zh-CN" altLang="en-US" sz="1400" dirty="0" smtClean="0"/>
              <a:t>托盘</a:t>
            </a:r>
            <a:endParaRPr lang="zh-CN" altLang="en-US" sz="1400" dirty="0"/>
          </a:p>
        </p:txBody>
      </p:sp>
      <p:pic>
        <p:nvPicPr>
          <p:cNvPr id="38" name="图片 37" descr="IMG_0377.jpg"/>
          <p:cNvPicPr>
            <a:picLocks noChangeAspect="1"/>
          </p:cNvPicPr>
          <p:nvPr/>
        </p:nvPicPr>
        <p:blipFill>
          <a:blip r:embed="rId16" cstate="print"/>
          <a:stretch>
            <a:fillRect/>
          </a:stretch>
        </p:blipFill>
        <p:spPr>
          <a:xfrm>
            <a:off x="1907704" y="4941168"/>
            <a:ext cx="792088" cy="643572"/>
          </a:xfrm>
          <a:prstGeom prst="rect">
            <a:avLst/>
          </a:prstGeom>
        </p:spPr>
      </p:pic>
      <p:sp>
        <p:nvSpPr>
          <p:cNvPr id="39" name="Text Box 33"/>
          <p:cNvSpPr txBox="1">
            <a:spLocks noChangeArrowheads="1"/>
          </p:cNvSpPr>
          <p:nvPr/>
        </p:nvSpPr>
        <p:spPr bwMode="auto">
          <a:xfrm>
            <a:off x="1835696" y="5805264"/>
            <a:ext cx="1008111" cy="307777"/>
          </a:xfrm>
          <a:prstGeom prst="rect">
            <a:avLst/>
          </a:prstGeom>
          <a:solidFill>
            <a:schemeClr val="accent1"/>
          </a:solidFill>
          <a:ln w="38100">
            <a:solidFill>
              <a:schemeClr val="bg2"/>
            </a:solidFill>
            <a:prstDash val="dashDot"/>
            <a:miter lim="800000"/>
            <a:headEnd/>
            <a:tailEnd/>
          </a:ln>
          <a:effectLst/>
        </p:spPr>
        <p:txBody>
          <a:bodyPr wrap="square">
            <a:spAutoFit/>
          </a:bodyPr>
          <a:lstStyle/>
          <a:p>
            <a:pPr algn="ctr">
              <a:spcBef>
                <a:spcPct val="50000"/>
              </a:spcBef>
            </a:pPr>
            <a:r>
              <a:rPr lang="zh-CN" altLang="en-US" sz="1400" dirty="0" smtClean="0"/>
              <a:t>彩盒</a:t>
            </a:r>
            <a:endParaRPr lang="zh-CN" alt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zh-CN" altLang="en-US"/>
              <a:t>取得认证</a:t>
            </a:r>
          </a:p>
        </p:txBody>
      </p:sp>
      <p:sp>
        <p:nvSpPr>
          <p:cNvPr id="290823" name="Rectangle 3"/>
          <p:cNvSpPr>
            <a:spLocks noChangeArrowheads="1"/>
          </p:cNvSpPr>
          <p:nvPr/>
        </p:nvSpPr>
        <p:spPr bwMode="auto">
          <a:xfrm>
            <a:off x="468313" y="2420938"/>
            <a:ext cx="4259262" cy="1887537"/>
          </a:xfrm>
          <a:prstGeom prst="rect">
            <a:avLst/>
          </a:prstGeom>
          <a:noFill/>
          <a:ln w="9525">
            <a:noFill/>
            <a:miter lim="800000"/>
            <a:headEnd/>
            <a:tailEnd/>
          </a:ln>
        </p:spPr>
        <p:txBody>
          <a:bodyPr/>
          <a:lstStyle/>
          <a:p>
            <a:pPr marL="342900" indent="-342900">
              <a:spcBef>
                <a:spcPct val="20000"/>
              </a:spcBef>
              <a:buClr>
                <a:srgbClr val="003399"/>
              </a:buClr>
              <a:buFont typeface="Wingdings" pitchFamily="2" charset="2"/>
              <a:buChar char="Ø"/>
            </a:pPr>
            <a:r>
              <a:rPr lang="en-US" altLang="zh-CN" sz="2400">
                <a:latin typeface="Century Gothic" pitchFamily="34" charset="0"/>
              </a:rPr>
              <a:t>ISO 9001:2000 </a:t>
            </a:r>
            <a:r>
              <a:rPr lang="zh-CN" altLang="en-US" sz="2400">
                <a:latin typeface="Century Gothic" pitchFamily="34" charset="0"/>
              </a:rPr>
              <a:t>认证</a:t>
            </a:r>
          </a:p>
          <a:p>
            <a:pPr marL="342900" indent="-342900">
              <a:spcBef>
                <a:spcPct val="20000"/>
              </a:spcBef>
              <a:buClr>
                <a:srgbClr val="003399"/>
              </a:buClr>
              <a:buFont typeface="Wingdings" pitchFamily="2" charset="2"/>
              <a:buChar char="Ø"/>
            </a:pPr>
            <a:r>
              <a:rPr lang="en-US" altLang="zh-CN" sz="2400">
                <a:latin typeface="Century Gothic" pitchFamily="34" charset="0"/>
              </a:rPr>
              <a:t>ISO 14001:2004 </a:t>
            </a:r>
            <a:r>
              <a:rPr lang="zh-CN" altLang="en-US" sz="2400">
                <a:latin typeface="Century Gothic" pitchFamily="34" charset="0"/>
              </a:rPr>
              <a:t>认证</a:t>
            </a:r>
          </a:p>
          <a:p>
            <a:pPr marL="342900" indent="-342900">
              <a:spcBef>
                <a:spcPct val="20000"/>
              </a:spcBef>
              <a:buClr>
                <a:srgbClr val="003399"/>
              </a:buClr>
              <a:buFont typeface="Wingdings" pitchFamily="2" charset="2"/>
              <a:buChar char="Ø"/>
            </a:pPr>
            <a:r>
              <a:rPr lang="en-US" altLang="zh-CN" sz="2400">
                <a:latin typeface="Century Gothic" pitchFamily="34" charset="0"/>
              </a:rPr>
              <a:t>UL PGDQ2 </a:t>
            </a:r>
            <a:r>
              <a:rPr lang="zh-CN" altLang="en-US" sz="2400">
                <a:latin typeface="Century Gothic" pitchFamily="34" charset="0"/>
              </a:rPr>
              <a:t>认证</a:t>
            </a:r>
          </a:p>
          <a:p>
            <a:pPr marL="342900" indent="-342900">
              <a:spcBef>
                <a:spcPct val="20000"/>
              </a:spcBef>
              <a:buClr>
                <a:srgbClr val="003399"/>
              </a:buClr>
              <a:buFont typeface="Wingdings" pitchFamily="2" charset="2"/>
              <a:buChar char="Ø"/>
            </a:pPr>
            <a:r>
              <a:rPr lang="en-US" altLang="zh-CN" sz="2400">
                <a:latin typeface="Century Gothic" pitchFamily="34" charset="0"/>
              </a:rPr>
              <a:t>UL PGAA </a:t>
            </a:r>
            <a:r>
              <a:rPr lang="zh-CN" altLang="en-US" sz="2400">
                <a:latin typeface="Century Gothic" pitchFamily="34" charset="0"/>
              </a:rPr>
              <a:t>认证</a:t>
            </a:r>
          </a:p>
          <a:p>
            <a:pPr marL="342900" indent="-342900">
              <a:spcBef>
                <a:spcPct val="20000"/>
              </a:spcBef>
              <a:buClr>
                <a:srgbClr val="003399"/>
              </a:buClr>
              <a:buFont typeface="Wingdings" pitchFamily="2" charset="2"/>
              <a:buChar char="Ø"/>
            </a:pPr>
            <a:r>
              <a:rPr lang="en-US" altLang="zh-CN" sz="2400">
                <a:latin typeface="Century Gothic" pitchFamily="34" charset="0"/>
              </a:rPr>
              <a:t>CSA </a:t>
            </a:r>
            <a:r>
              <a:rPr lang="zh-CN" altLang="en-US" sz="2400">
                <a:latin typeface="Century Gothic" pitchFamily="34" charset="0"/>
              </a:rPr>
              <a:t>认证</a:t>
            </a:r>
            <a:endParaRPr lang="zh-CN" altLang="en-US" sz="2400" i="1">
              <a:latin typeface="Century Gothic" pitchFamily="34" charset="0"/>
            </a:endParaRPr>
          </a:p>
        </p:txBody>
      </p:sp>
      <p:pic>
        <p:nvPicPr>
          <p:cNvPr id="290824" name="Picture 4" descr="ISO Certif' Varicut"/>
          <p:cNvPicPr>
            <a:picLocks noChangeAspect="1" noChangeArrowheads="1"/>
          </p:cNvPicPr>
          <p:nvPr/>
        </p:nvPicPr>
        <p:blipFill>
          <a:blip r:embed="rId3" cstate="print"/>
          <a:srcRect/>
          <a:stretch>
            <a:fillRect/>
          </a:stretch>
        </p:blipFill>
        <p:spPr bwMode="auto">
          <a:xfrm>
            <a:off x="4527550" y="2303463"/>
            <a:ext cx="2149475" cy="3041650"/>
          </a:xfrm>
          <a:prstGeom prst="rect">
            <a:avLst/>
          </a:prstGeom>
          <a:noFill/>
          <a:ln w="9525">
            <a:noFill/>
            <a:miter lim="800000"/>
            <a:headEnd/>
            <a:tailEnd/>
          </a:ln>
        </p:spPr>
      </p:pic>
      <p:pic>
        <p:nvPicPr>
          <p:cNvPr id="290825" name="Picture 6" descr="UL_top_logo"/>
          <p:cNvPicPr>
            <a:picLocks noChangeAspect="1" noChangeArrowheads="1"/>
          </p:cNvPicPr>
          <p:nvPr/>
        </p:nvPicPr>
        <p:blipFill>
          <a:blip r:embed="rId4" cstate="print">
            <a:lum contrast="24000"/>
          </a:blip>
          <a:srcRect/>
          <a:stretch>
            <a:fillRect/>
          </a:stretch>
        </p:blipFill>
        <p:spPr bwMode="auto">
          <a:xfrm>
            <a:off x="611188" y="4797425"/>
            <a:ext cx="719137" cy="692150"/>
          </a:xfrm>
          <a:prstGeom prst="rect">
            <a:avLst/>
          </a:prstGeom>
          <a:noFill/>
          <a:ln w="9525">
            <a:noFill/>
            <a:miter lim="800000"/>
            <a:headEnd/>
            <a:tailEnd/>
          </a:ln>
        </p:spPr>
      </p:pic>
      <p:pic>
        <p:nvPicPr>
          <p:cNvPr id="290826" name="Picture 8" descr="csa_cus"/>
          <p:cNvPicPr>
            <a:picLocks noChangeAspect="1" noChangeArrowheads="1"/>
          </p:cNvPicPr>
          <p:nvPr/>
        </p:nvPicPr>
        <p:blipFill>
          <a:blip r:embed="rId5" cstate="print"/>
          <a:srcRect/>
          <a:stretch>
            <a:fillRect/>
          </a:stretch>
        </p:blipFill>
        <p:spPr bwMode="auto">
          <a:xfrm>
            <a:off x="1547813" y="4797425"/>
            <a:ext cx="863600" cy="758825"/>
          </a:xfrm>
          <a:prstGeom prst="rect">
            <a:avLst/>
          </a:prstGeom>
          <a:noFill/>
          <a:ln w="9525">
            <a:noFill/>
            <a:miter lim="800000"/>
            <a:headEnd/>
            <a:tailEnd/>
          </a:ln>
        </p:spPr>
      </p:pic>
      <p:pic>
        <p:nvPicPr>
          <p:cNvPr id="290827" name="Picture 11" descr="ISO14000"/>
          <p:cNvPicPr>
            <a:picLocks noChangeAspect="1" noChangeArrowheads="1"/>
          </p:cNvPicPr>
          <p:nvPr/>
        </p:nvPicPr>
        <p:blipFill>
          <a:blip r:embed="rId6" cstate="print"/>
          <a:srcRect/>
          <a:stretch>
            <a:fillRect/>
          </a:stretch>
        </p:blipFill>
        <p:spPr bwMode="auto">
          <a:xfrm>
            <a:off x="6686550" y="2393950"/>
            <a:ext cx="1990725" cy="283527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dirty="0" smtClean="0"/>
              <a:t>工厂概况</a:t>
            </a:r>
            <a:endParaRPr lang="zh-CN" altLang="en-US" dirty="0"/>
          </a:p>
        </p:txBody>
      </p:sp>
      <p:sp>
        <p:nvSpPr>
          <p:cNvPr id="286727" name="Text Box 7"/>
          <p:cNvSpPr txBox="1">
            <a:spLocks noChangeArrowheads="1"/>
          </p:cNvSpPr>
          <p:nvPr/>
        </p:nvSpPr>
        <p:spPr bwMode="auto">
          <a:xfrm>
            <a:off x="4284713" y="2205038"/>
            <a:ext cx="3527647" cy="1190625"/>
          </a:xfrm>
          <a:prstGeom prst="rect">
            <a:avLst/>
          </a:prstGeom>
          <a:noFill/>
          <a:ln w="9525">
            <a:noFill/>
            <a:miter lim="800000"/>
            <a:headEnd/>
            <a:tailEnd/>
          </a:ln>
          <a:effectLst/>
        </p:spPr>
        <p:txBody>
          <a:bodyPr wrap="square">
            <a:spAutoFit/>
          </a:bodyPr>
          <a:lstStyle/>
          <a:p>
            <a:pPr>
              <a:spcBef>
                <a:spcPct val="50000"/>
              </a:spcBef>
            </a:pPr>
            <a:r>
              <a:rPr lang="zh-CN" altLang="en-US" u="sng" dirty="0"/>
              <a:t>上海马陆工厂</a:t>
            </a:r>
            <a:r>
              <a:rPr lang="zh-CN" altLang="en-US" dirty="0"/>
              <a:t/>
            </a:r>
            <a:br>
              <a:rPr lang="zh-CN" altLang="en-US" dirty="0"/>
            </a:br>
            <a:r>
              <a:rPr lang="en-US" altLang="zh-CN" dirty="0"/>
              <a:t>6000 </a:t>
            </a:r>
            <a:r>
              <a:rPr lang="zh-CN" altLang="en-US" dirty="0"/>
              <a:t>平方米</a:t>
            </a:r>
            <a:br>
              <a:rPr lang="zh-CN" altLang="en-US" dirty="0"/>
            </a:br>
            <a:r>
              <a:rPr lang="en-US" altLang="zh-CN" dirty="0" smtClean="0"/>
              <a:t>110 </a:t>
            </a:r>
            <a:r>
              <a:rPr lang="zh-CN" altLang="en-US" dirty="0"/>
              <a:t>员工</a:t>
            </a:r>
            <a:br>
              <a:rPr lang="zh-CN" altLang="en-US" dirty="0"/>
            </a:br>
            <a:r>
              <a:rPr lang="zh-CN" altLang="en-US" dirty="0"/>
              <a:t>产品生产 </a:t>
            </a:r>
            <a:r>
              <a:rPr lang="en-US" altLang="zh-CN" dirty="0"/>
              <a:t>/ SMI </a:t>
            </a:r>
            <a:r>
              <a:rPr lang="zh-CN" altLang="en-US" dirty="0" smtClean="0"/>
              <a:t>储运中心</a:t>
            </a:r>
            <a:endParaRPr lang="zh-CN" altLang="en-US" dirty="0"/>
          </a:p>
        </p:txBody>
      </p:sp>
      <p:sp>
        <p:nvSpPr>
          <p:cNvPr id="286735" name="Text Box 15"/>
          <p:cNvSpPr txBox="1">
            <a:spLocks noChangeArrowheads="1"/>
          </p:cNvSpPr>
          <p:nvPr/>
        </p:nvSpPr>
        <p:spPr bwMode="auto">
          <a:xfrm>
            <a:off x="4284713" y="4149725"/>
            <a:ext cx="3960812" cy="1190625"/>
          </a:xfrm>
          <a:prstGeom prst="rect">
            <a:avLst/>
          </a:prstGeom>
          <a:noFill/>
          <a:ln w="9525">
            <a:noFill/>
            <a:miter lim="800000"/>
            <a:headEnd/>
            <a:tailEnd/>
          </a:ln>
          <a:effectLst/>
        </p:spPr>
        <p:txBody>
          <a:bodyPr>
            <a:spAutoFit/>
          </a:bodyPr>
          <a:lstStyle/>
          <a:p>
            <a:pPr>
              <a:spcBef>
                <a:spcPct val="50000"/>
              </a:spcBef>
            </a:pPr>
            <a:r>
              <a:rPr lang="zh-CN" altLang="en-US" u="sng" dirty="0" smtClean="0"/>
              <a:t>上海纸箱生产基地</a:t>
            </a:r>
            <a:r>
              <a:rPr lang="zh-CN" altLang="en-US" dirty="0"/>
              <a:t/>
            </a:r>
            <a:br>
              <a:rPr lang="zh-CN" altLang="en-US" dirty="0"/>
            </a:br>
            <a:r>
              <a:rPr lang="en-US" altLang="zh-CN" dirty="0" smtClean="0"/>
              <a:t>5000 </a:t>
            </a:r>
            <a:r>
              <a:rPr lang="zh-CN" altLang="en-US" dirty="0"/>
              <a:t>平方米</a:t>
            </a:r>
            <a:br>
              <a:rPr lang="zh-CN" altLang="en-US" dirty="0"/>
            </a:br>
            <a:r>
              <a:rPr lang="en-US" altLang="zh-CN" dirty="0" smtClean="0"/>
              <a:t>50</a:t>
            </a:r>
            <a:r>
              <a:rPr lang="zh-CN" altLang="en-US" dirty="0" smtClean="0"/>
              <a:t>员工</a:t>
            </a:r>
            <a:r>
              <a:rPr lang="zh-CN" altLang="en-US" dirty="0"/>
              <a:t/>
            </a:r>
            <a:br>
              <a:rPr lang="zh-CN" altLang="en-US" dirty="0"/>
            </a:br>
            <a:r>
              <a:rPr lang="zh-CN" altLang="en-US" dirty="0"/>
              <a:t>纸箱生产</a:t>
            </a:r>
          </a:p>
        </p:txBody>
      </p:sp>
      <p:sp>
        <p:nvSpPr>
          <p:cNvPr id="286730" name="Rectangle 10"/>
          <p:cNvSpPr>
            <a:spLocks noChangeArrowheads="1"/>
          </p:cNvSpPr>
          <p:nvPr/>
        </p:nvSpPr>
        <p:spPr bwMode="auto">
          <a:xfrm>
            <a:off x="1106538" y="2076450"/>
            <a:ext cx="2997200" cy="1755775"/>
          </a:xfrm>
          <a:prstGeom prst="rect">
            <a:avLst/>
          </a:prstGeom>
          <a:solidFill>
            <a:srgbClr val="C0C0C0"/>
          </a:solidFill>
          <a:ln w="9525">
            <a:noFill/>
            <a:miter lim="800000"/>
            <a:headEnd/>
            <a:tailEnd/>
          </a:ln>
          <a:effectLst/>
        </p:spPr>
        <p:txBody>
          <a:bodyPr wrap="none" anchor="ctr"/>
          <a:lstStyle/>
          <a:p>
            <a:endParaRPr lang="zh-CN" altLang="en-US"/>
          </a:p>
        </p:txBody>
      </p:sp>
      <p:pic>
        <p:nvPicPr>
          <p:cNvPr id="286736" name="Picture 16" descr="工厂全景3"/>
          <p:cNvPicPr>
            <a:picLocks noChangeAspect="1" noChangeArrowheads="1"/>
          </p:cNvPicPr>
          <p:nvPr/>
        </p:nvPicPr>
        <p:blipFill>
          <a:blip r:embed="rId3" cstate="print"/>
          <a:srcRect/>
          <a:stretch>
            <a:fillRect/>
          </a:stretch>
        </p:blipFill>
        <p:spPr bwMode="auto">
          <a:xfrm>
            <a:off x="971600" y="1943100"/>
            <a:ext cx="3041650" cy="1800225"/>
          </a:xfrm>
          <a:prstGeom prst="rect">
            <a:avLst/>
          </a:prstGeom>
          <a:noFill/>
        </p:spPr>
      </p:pic>
      <p:sp>
        <p:nvSpPr>
          <p:cNvPr id="9" name="Rectangle 10"/>
          <p:cNvSpPr>
            <a:spLocks noChangeArrowheads="1"/>
          </p:cNvSpPr>
          <p:nvPr/>
        </p:nvSpPr>
        <p:spPr bwMode="auto">
          <a:xfrm>
            <a:off x="1115616" y="4149080"/>
            <a:ext cx="2304256" cy="1728192"/>
          </a:xfrm>
          <a:prstGeom prst="rect">
            <a:avLst/>
          </a:prstGeom>
          <a:solidFill>
            <a:srgbClr val="C0C0C0"/>
          </a:solidFill>
          <a:ln w="9525">
            <a:noFill/>
            <a:miter lim="800000"/>
            <a:headEnd/>
            <a:tailEnd/>
          </a:ln>
          <a:effectLst/>
        </p:spPr>
        <p:txBody>
          <a:bodyPr wrap="none" anchor="ctr"/>
          <a:lstStyle/>
          <a:p>
            <a:endParaRPr lang="zh-CN" altLang="en-US"/>
          </a:p>
        </p:txBody>
      </p:sp>
      <p:pic>
        <p:nvPicPr>
          <p:cNvPr id="11" name="Picture 6" descr="纸箱线"/>
          <p:cNvPicPr>
            <a:picLocks noChangeAspect="1" noChangeArrowheads="1"/>
          </p:cNvPicPr>
          <p:nvPr/>
        </p:nvPicPr>
        <p:blipFill>
          <a:blip r:embed="rId4" cstate="print"/>
          <a:srcRect/>
          <a:stretch>
            <a:fillRect/>
          </a:stretch>
        </p:blipFill>
        <p:spPr bwMode="auto">
          <a:xfrm>
            <a:off x="971600" y="4059070"/>
            <a:ext cx="2340260" cy="1755482"/>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normAutofit fontScale="90000"/>
          </a:bodyPr>
          <a:lstStyle/>
          <a:p>
            <a:r>
              <a:rPr lang="en-US" altLang="zh-CN" sz="3600" dirty="0"/>
              <a:t>SMI </a:t>
            </a:r>
            <a:r>
              <a:rPr lang="zh-CN" altLang="en-US" sz="3600" dirty="0"/>
              <a:t>服务 </a:t>
            </a:r>
            <a:r>
              <a:rPr lang="en-US" altLang="zh-CN" sz="3600" dirty="0"/>
              <a:t>(</a:t>
            </a:r>
            <a:r>
              <a:rPr lang="en-US" altLang="zh-CN" sz="3600" b="1" dirty="0">
                <a:ea typeface="宋体" pitchFamily="2" charset="-122"/>
              </a:rPr>
              <a:t>Supplier Manage Inventory</a:t>
            </a:r>
            <a:r>
              <a:rPr lang="en-US" altLang="zh-CN" sz="3600" dirty="0"/>
              <a:t>)</a:t>
            </a:r>
          </a:p>
        </p:txBody>
      </p:sp>
      <p:sp>
        <p:nvSpPr>
          <p:cNvPr id="324611" name="Rectangle 3"/>
          <p:cNvSpPr>
            <a:spLocks noGrp="1" noChangeArrowheads="1"/>
          </p:cNvSpPr>
          <p:nvPr>
            <p:ph type="body" idx="1"/>
          </p:nvPr>
        </p:nvSpPr>
        <p:spPr>
          <a:xfrm>
            <a:off x="476250" y="2168525"/>
            <a:ext cx="5221288" cy="3313113"/>
          </a:xfrm>
        </p:spPr>
        <p:txBody>
          <a:bodyPr>
            <a:normAutofit lnSpcReduction="10000"/>
          </a:bodyPr>
          <a:lstStyle/>
          <a:p>
            <a:r>
              <a:rPr lang="zh-CN" altLang="en-US" sz="2400" dirty="0" smtClean="0"/>
              <a:t>根据</a:t>
            </a:r>
            <a:r>
              <a:rPr lang="zh-CN" altLang="en-US" sz="2400" dirty="0"/>
              <a:t>客户每日需求</a:t>
            </a:r>
            <a:r>
              <a:rPr lang="en-US" altLang="zh-CN" sz="2400" dirty="0"/>
              <a:t>,</a:t>
            </a:r>
            <a:r>
              <a:rPr lang="zh-CN" altLang="en-US" sz="2400" dirty="0"/>
              <a:t>安排运送货物</a:t>
            </a:r>
            <a:r>
              <a:rPr lang="en-US" altLang="zh-CN" sz="2400" dirty="0"/>
              <a:t>.</a:t>
            </a:r>
          </a:p>
          <a:p>
            <a:r>
              <a:rPr lang="zh-CN" altLang="en-US" sz="2400" dirty="0"/>
              <a:t>按照客户指定时间运送至上海</a:t>
            </a:r>
            <a:r>
              <a:rPr lang="en-US" altLang="zh-CN" sz="2400" dirty="0"/>
              <a:t>,</a:t>
            </a:r>
            <a:r>
              <a:rPr lang="zh-CN" altLang="en-US" sz="2400" dirty="0"/>
              <a:t>苏州</a:t>
            </a:r>
            <a:r>
              <a:rPr lang="en-US" altLang="zh-CN" sz="2400" dirty="0"/>
              <a:t>,</a:t>
            </a:r>
            <a:r>
              <a:rPr lang="zh-CN" altLang="en-US" sz="2400" dirty="0"/>
              <a:t>无锡等地</a:t>
            </a:r>
            <a:r>
              <a:rPr lang="en-US" altLang="zh-CN" sz="2400" dirty="0"/>
              <a:t>.</a:t>
            </a:r>
          </a:p>
          <a:p>
            <a:r>
              <a:rPr lang="zh-CN" altLang="en-US" sz="2400" dirty="0"/>
              <a:t>拥有</a:t>
            </a:r>
            <a:r>
              <a:rPr lang="en-US" altLang="zh-CN" sz="2400" dirty="0"/>
              <a:t>2500</a:t>
            </a:r>
            <a:r>
              <a:rPr lang="zh-CN" altLang="en-US" sz="2400" dirty="0"/>
              <a:t>平方米的专用仓库</a:t>
            </a:r>
            <a:r>
              <a:rPr lang="en-US" altLang="zh-CN" sz="2400" dirty="0"/>
              <a:t>.</a:t>
            </a:r>
          </a:p>
          <a:p>
            <a:r>
              <a:rPr lang="zh-CN" altLang="en-US" sz="2400" dirty="0"/>
              <a:t>备最少</a:t>
            </a:r>
            <a:r>
              <a:rPr lang="en-US" altLang="zh-CN" sz="2400" dirty="0"/>
              <a:t>2</a:t>
            </a:r>
            <a:r>
              <a:rPr lang="zh-CN" altLang="en-US" sz="2400" dirty="0"/>
              <a:t>周的安全库存</a:t>
            </a:r>
            <a:r>
              <a:rPr lang="en-US" altLang="zh-CN" sz="2400" dirty="0"/>
              <a:t>(</a:t>
            </a:r>
            <a:r>
              <a:rPr lang="zh-CN" altLang="en-US" sz="2400" dirty="0"/>
              <a:t>按照客户要求</a:t>
            </a:r>
            <a:r>
              <a:rPr lang="en-US" altLang="zh-CN" sz="2400" dirty="0"/>
              <a:t>).</a:t>
            </a:r>
          </a:p>
          <a:p>
            <a:r>
              <a:rPr lang="zh-CN" altLang="en-US" sz="2400" dirty="0"/>
              <a:t>严格的质量管控系统</a:t>
            </a:r>
            <a:r>
              <a:rPr lang="en-US" altLang="zh-CN" sz="2400" dirty="0"/>
              <a:t>.</a:t>
            </a:r>
          </a:p>
          <a:p>
            <a:r>
              <a:rPr lang="zh-CN" altLang="en-US" sz="2400" dirty="0"/>
              <a:t>紧急情况快速响应</a:t>
            </a:r>
            <a:r>
              <a:rPr lang="en-US" altLang="zh-CN" sz="2400" dirty="0"/>
              <a:t>.</a:t>
            </a:r>
          </a:p>
          <a:p>
            <a:endParaRPr lang="en-US" altLang="zh-CN" sz="2400" dirty="0"/>
          </a:p>
        </p:txBody>
      </p:sp>
      <p:pic>
        <p:nvPicPr>
          <p:cNvPr id="324612" name="Picture 4" descr="DELIVERY CENTRE仓库"/>
          <p:cNvPicPr>
            <a:picLocks noChangeAspect="1" noChangeArrowheads="1"/>
          </p:cNvPicPr>
          <p:nvPr/>
        </p:nvPicPr>
        <p:blipFill>
          <a:blip r:embed="rId3" cstate="print"/>
          <a:srcRect/>
          <a:stretch>
            <a:fillRect/>
          </a:stretch>
        </p:blipFill>
        <p:spPr bwMode="auto">
          <a:xfrm>
            <a:off x="6102350" y="1943100"/>
            <a:ext cx="2700338" cy="2025650"/>
          </a:xfrm>
          <a:prstGeom prst="rect">
            <a:avLst/>
          </a:prstGeom>
          <a:noFill/>
        </p:spPr>
      </p:pic>
      <p:pic>
        <p:nvPicPr>
          <p:cNvPr id="324613" name="Picture 5" descr="DELIVERY CENTRE仓库2"/>
          <p:cNvPicPr>
            <a:picLocks noChangeAspect="1" noChangeArrowheads="1"/>
          </p:cNvPicPr>
          <p:nvPr/>
        </p:nvPicPr>
        <p:blipFill>
          <a:blip r:embed="rId4" cstate="print"/>
          <a:srcRect/>
          <a:stretch>
            <a:fillRect/>
          </a:stretch>
        </p:blipFill>
        <p:spPr bwMode="auto">
          <a:xfrm>
            <a:off x="6102350" y="4103688"/>
            <a:ext cx="2652812" cy="198960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369025_102039932000_3.jpg"/>
          <p:cNvPicPr>
            <a:picLocks noChangeAspect="1"/>
          </p:cNvPicPr>
          <p:nvPr/>
        </p:nvPicPr>
        <p:blipFill>
          <a:blip r:embed="rId2" cstate="print"/>
          <a:stretch>
            <a:fillRect/>
          </a:stretch>
        </p:blipFill>
        <p:spPr>
          <a:xfrm>
            <a:off x="6096000" y="3429000"/>
            <a:ext cx="3048000" cy="3048000"/>
          </a:xfrm>
          <a:prstGeom prst="rect">
            <a:avLst/>
          </a:prstGeom>
        </p:spPr>
      </p:pic>
      <p:sp>
        <p:nvSpPr>
          <p:cNvPr id="3075" name="Rectangle 3"/>
          <p:cNvSpPr>
            <a:spLocks noGrp="1" noChangeArrowheads="1"/>
          </p:cNvSpPr>
          <p:nvPr>
            <p:ph type="body" idx="1"/>
          </p:nvPr>
        </p:nvSpPr>
        <p:spPr>
          <a:xfrm>
            <a:off x="457200" y="1844824"/>
            <a:ext cx="8229600" cy="4281339"/>
          </a:xfrm>
        </p:spPr>
        <p:txBody>
          <a:bodyPr>
            <a:normAutofit/>
          </a:bodyPr>
          <a:lstStyle/>
          <a:p>
            <a:pPr>
              <a:buFontTx/>
              <a:buNone/>
            </a:pPr>
            <a:r>
              <a:rPr lang="en-US" altLang="zh-CN" sz="2800" dirty="0"/>
              <a:t>   </a:t>
            </a:r>
            <a:r>
              <a:rPr lang="en-US" altLang="zh-CN" sz="2800" dirty="0" smtClean="0"/>
              <a:t>      </a:t>
            </a:r>
            <a:r>
              <a:rPr lang="zh-CN" altLang="en-US" sz="2400" dirty="0" smtClean="0"/>
              <a:t>上海威侃电子材料有限公司</a:t>
            </a:r>
            <a:r>
              <a:rPr lang="zh-CN" altLang="en-US" sz="2400" dirty="0"/>
              <a:t>提供从包装设计和工程设计，选材，原型，测试，生产和交付一体化服务。即从零部件的性能与市场定位、零部件的运输环境，包装材料的性能、产品的缓冲包装设计及其它附加要求设计、包装件的测试等方面对产品进行全方位设计的包装方案。 </a:t>
            </a:r>
          </a:p>
        </p:txBody>
      </p:sp>
      <p:sp>
        <p:nvSpPr>
          <p:cNvPr id="3" name="标题 1"/>
          <p:cNvSpPr>
            <a:spLocks noGrp="1"/>
          </p:cNvSpPr>
          <p:nvPr>
            <p:ph type="title"/>
          </p:nvPr>
        </p:nvSpPr>
        <p:spPr>
          <a:xfrm>
            <a:off x="467544" y="0"/>
            <a:ext cx="8229600" cy="764704"/>
          </a:xfrm>
        </p:spPr>
        <p:txBody>
          <a:bodyPr/>
          <a:lstStyle/>
          <a:p>
            <a:r>
              <a:rPr lang="zh-CN" altLang="en-US" dirty="0" smtClean="0"/>
              <a:t>包装集成解决方案</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1248</Words>
  <Application>Microsoft Office PowerPoint</Application>
  <PresentationFormat>全屏显示(4:3)</PresentationFormat>
  <Paragraphs>148</Paragraphs>
  <Slides>25</Slides>
  <Notes>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27" baseType="lpstr">
      <vt:lpstr>Office 主题</vt:lpstr>
      <vt:lpstr>Image</vt:lpstr>
      <vt:lpstr>包装集成解决方案</vt:lpstr>
      <vt:lpstr>公司简介</vt:lpstr>
      <vt:lpstr>服务客户1</vt:lpstr>
      <vt:lpstr>服务客户2</vt:lpstr>
      <vt:lpstr>威侃产品家族</vt:lpstr>
      <vt:lpstr>取得认证</vt:lpstr>
      <vt:lpstr>工厂概况</vt:lpstr>
      <vt:lpstr>SMI 服务 (Supplier Manage Inventory)</vt:lpstr>
      <vt:lpstr>包装集成解决方案</vt:lpstr>
      <vt:lpstr>包装集成解决方案</vt:lpstr>
      <vt:lpstr>包装集成解决方案</vt:lpstr>
      <vt:lpstr>包装产品</vt:lpstr>
      <vt:lpstr>包装产品</vt:lpstr>
      <vt:lpstr>整体包装解决方案（CPS）操作流程 </vt:lpstr>
      <vt:lpstr>综合包装服务</vt:lpstr>
      <vt:lpstr>综合包装服务</vt:lpstr>
      <vt:lpstr>综合包装服务</vt:lpstr>
      <vt:lpstr>综合包装服务</vt:lpstr>
      <vt:lpstr>为什么选择综合包装服务供应商</vt:lpstr>
      <vt:lpstr>如何实施综合包装服务 </vt:lpstr>
      <vt:lpstr>如何实施综合包装服务 </vt:lpstr>
      <vt:lpstr>如何实施综合包装服务 </vt:lpstr>
      <vt:lpstr>包装集成解决方案</vt:lpstr>
      <vt:lpstr>包装集成解决方案</vt:lpstr>
      <vt:lpstr>幻灯片 25</vt:lpstr>
    </vt:vector>
  </TitlesOfParts>
  <Company>SkyUN.Org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Seth</dc:creator>
  <cp:lastModifiedBy>Seth</cp:lastModifiedBy>
  <cp:revision>49</cp:revision>
  <dcterms:created xsi:type="dcterms:W3CDTF">2013-07-25T01:52:14Z</dcterms:created>
  <dcterms:modified xsi:type="dcterms:W3CDTF">2013-08-15T07:08:56Z</dcterms:modified>
</cp:coreProperties>
</file>